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handoutMasterIdLst>
    <p:handoutMasterId r:id="rId20"/>
  </p:handoutMasterIdLst>
  <p:sldIdLst>
    <p:sldId id="257" r:id="rId2"/>
    <p:sldId id="564" r:id="rId3"/>
    <p:sldId id="512" r:id="rId4"/>
    <p:sldId id="450" r:id="rId5"/>
    <p:sldId id="523" r:id="rId6"/>
    <p:sldId id="562" r:id="rId7"/>
    <p:sldId id="410" r:id="rId8"/>
    <p:sldId id="387" r:id="rId9"/>
    <p:sldId id="541" r:id="rId10"/>
    <p:sldId id="565" r:id="rId11"/>
    <p:sldId id="566" r:id="rId12"/>
    <p:sldId id="567" r:id="rId13"/>
    <p:sldId id="568" r:id="rId14"/>
    <p:sldId id="559" r:id="rId15"/>
    <p:sldId id="266" r:id="rId16"/>
    <p:sldId id="516" r:id="rId17"/>
    <p:sldId id="412" r:id="rId1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8805"/>
    <a:srgbClr val="7E0000"/>
    <a:srgbClr val="4EB9BE"/>
    <a:srgbClr val="D65E1C"/>
    <a:srgbClr val="548235"/>
    <a:srgbClr val="C69A5A"/>
    <a:srgbClr val="678236"/>
    <a:srgbClr val="A2CE68"/>
    <a:srgbClr val="6E7B3D"/>
    <a:srgbClr val="8758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291" autoAdjust="0"/>
  </p:normalViewPr>
  <p:slideViewPr>
    <p:cSldViewPr snapToGrid="0">
      <p:cViewPr varScale="1">
        <p:scale>
          <a:sx n="111" d="100"/>
          <a:sy n="111" d="100"/>
        </p:scale>
        <p:origin x="1536" y="102"/>
      </p:cViewPr>
      <p:guideLst>
        <p:guide orient="horz" pos="2160"/>
        <p:guide pos="2880"/>
      </p:guideLst>
    </p:cSldViewPr>
  </p:slideViewPr>
  <p:notesTextViewPr>
    <p:cViewPr>
      <p:scale>
        <a:sx n="1" d="1"/>
        <a:sy n="1" d="1"/>
      </p:scale>
      <p:origin x="0" y="0"/>
    </p:cViewPr>
  </p:notesTextViewPr>
  <p:notesViewPr>
    <p:cSldViewPr snapToGrid="0">
      <p:cViewPr varScale="1">
        <p:scale>
          <a:sx n="78" d="100"/>
          <a:sy n="78" d="100"/>
        </p:scale>
        <p:origin x="309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erver-1\SKDS\SKDS\Mara%20Alksne\2019%20darbi\IDB%2012\IDB.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erver-1\SKDS\SKDS\Mara%20Alksne\2019%20darbi\IDB%2012\IDB.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3.xml"/><Relationship Id="rId4" Type="http://schemas.openxmlformats.org/officeDocument/2006/relationships/oleObject" Target="file:///\\server-1\SKDS\SKDS\Mara%20Alksne\2019%20darbi\IDB%2012\IDB.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4.xml"/><Relationship Id="rId4" Type="http://schemas.openxmlformats.org/officeDocument/2006/relationships/oleObject" Target="file:///\\server-1\SKDS\SKDS\Mara%20Alksne\2019%20darbi\IDB%2012\IDB.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erver-1\SKDS\SKDS\Mara%20Alksne\2019%20darbi\IDB%2012\IDB.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6.xml"/><Relationship Id="rId4" Type="http://schemas.openxmlformats.org/officeDocument/2006/relationships/oleObject" Target="file:///\\server-1\SKDS\SKDS\Mara%20Alksne\2019%20darbi\IDB%2012\IDB.xlsx" TargetMode="Externa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erver-1\SKDS\SKDS\Mara%20Alksne\2019%20darbi\IDB%2012\IDB.xlsx" TargetMode="External"/><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5720573389864729"/>
          <c:y val="1.6375554580650938E-2"/>
          <c:w val="0.60946254795073695"/>
          <c:h val="0.9585157423007713"/>
        </c:manualLayout>
      </c:layout>
      <c:barChart>
        <c:barDir val="bar"/>
        <c:grouping val="clustered"/>
        <c:varyColors val="0"/>
        <c:ser>
          <c:idx val="0"/>
          <c:order val="0"/>
          <c:spPr>
            <a:solidFill>
              <a:srgbClr val="3B5F3D"/>
            </a:solidFill>
            <a:ln>
              <a:noFill/>
            </a:ln>
          </c:spPr>
          <c:invertIfNegative val="0"/>
          <c:dPt>
            <c:idx val="12"/>
            <c:invertIfNegative val="0"/>
            <c:bubble3D val="0"/>
            <c:extLst>
              <c:ext xmlns:c16="http://schemas.microsoft.com/office/drawing/2014/chart" uri="{C3380CC4-5D6E-409C-BE32-E72D297353CC}">
                <c16:uniqueId val="{00000000-7B16-4988-9166-A999981F4188}"/>
              </c:ext>
            </c:extLst>
          </c:dPt>
          <c:dPt>
            <c:idx val="25"/>
            <c:invertIfNegative val="0"/>
            <c:bubble3D val="0"/>
            <c:extLst>
              <c:ext xmlns:c16="http://schemas.microsoft.com/office/drawing/2014/chart" uri="{C3380CC4-5D6E-409C-BE32-E72D297353CC}">
                <c16:uniqueId val="{00000001-7B16-4988-9166-A999981F4188}"/>
              </c:ext>
            </c:extLst>
          </c:dPt>
          <c:dPt>
            <c:idx val="26"/>
            <c:invertIfNegative val="0"/>
            <c:bubble3D val="0"/>
            <c:spPr>
              <a:solidFill>
                <a:srgbClr val="3B5F3D"/>
              </a:solidFill>
              <a:ln>
                <a:solidFill>
                  <a:srgbClr val="3B5F3D"/>
                </a:solidFill>
              </a:ln>
            </c:spPr>
            <c:extLst>
              <c:ext xmlns:c16="http://schemas.microsoft.com/office/drawing/2014/chart" uri="{C3380CC4-5D6E-409C-BE32-E72D297353CC}">
                <c16:uniqueId val="{00000003-7B16-4988-9166-A999981F4188}"/>
              </c:ext>
            </c:extLst>
          </c:dPt>
          <c:dPt>
            <c:idx val="27"/>
            <c:invertIfNegative val="0"/>
            <c:bubble3D val="0"/>
            <c:spPr>
              <a:pattFill prst="dkDnDiag">
                <a:fgClr>
                  <a:srgbClr val="3B5F3D"/>
                </a:fgClr>
                <a:bgClr>
                  <a:sysClr val="window" lastClr="FFFFFF"/>
                </a:bgClr>
              </a:pattFill>
              <a:ln>
                <a:solidFill>
                  <a:srgbClr val="3B5F3D"/>
                </a:solidFill>
              </a:ln>
            </c:spPr>
            <c:extLst>
              <c:ext xmlns:c16="http://schemas.microsoft.com/office/drawing/2014/chart" uri="{C3380CC4-5D6E-409C-BE32-E72D297353CC}">
                <c16:uniqueId val="{00000005-7B16-4988-9166-A999981F4188}"/>
              </c:ext>
            </c:extLst>
          </c:dPt>
          <c:dPt>
            <c:idx val="28"/>
            <c:invertIfNegative val="0"/>
            <c:bubble3D val="0"/>
            <c:spPr>
              <a:pattFill prst="dkUpDiag">
                <a:fgClr>
                  <a:srgbClr val="3B5F3D"/>
                </a:fgClr>
                <a:bgClr>
                  <a:sysClr val="window" lastClr="FFFFFF"/>
                </a:bgClr>
              </a:pattFill>
              <a:ln>
                <a:solidFill>
                  <a:srgbClr val="3B5F3D"/>
                </a:solidFill>
              </a:ln>
            </c:spPr>
            <c:extLst>
              <c:ext xmlns:c16="http://schemas.microsoft.com/office/drawing/2014/chart" uri="{C3380CC4-5D6E-409C-BE32-E72D297353CC}">
                <c16:uniqueId val="{00000007-7B16-4988-9166-A999981F4188}"/>
              </c:ext>
            </c:extLst>
          </c:dPt>
          <c:dPt>
            <c:idx val="31"/>
            <c:invertIfNegative val="0"/>
            <c:bubble3D val="0"/>
            <c:extLst>
              <c:ext xmlns:c16="http://schemas.microsoft.com/office/drawing/2014/chart" uri="{C3380CC4-5D6E-409C-BE32-E72D297353CC}">
                <c16:uniqueId val="{00000008-7B16-4988-9166-A999981F4188}"/>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'Respondentu profils'!$B$52:$B$89</c:f>
              <c:strCache>
                <c:ptCount val="38"/>
                <c:pt idx="0">
                  <c:v>Vīrietis (n=485)</c:v>
                </c:pt>
                <c:pt idx="1">
                  <c:v>Sieviete (n=522)</c:v>
                </c:pt>
                <c:pt idx="3">
                  <c:v>18 - 24 g.v. (n=99)</c:v>
                </c:pt>
                <c:pt idx="4">
                  <c:v>25 - 34 g.v. (n=202)</c:v>
                </c:pt>
                <c:pt idx="5">
                  <c:v>35 - 44 g.v. (n=195)</c:v>
                </c:pt>
                <c:pt idx="6">
                  <c:v>45 - 54 g.v. (n=188)</c:v>
                </c:pt>
                <c:pt idx="7">
                  <c:v>55 - 63 g.v. (n=153)</c:v>
                </c:pt>
                <c:pt idx="8">
                  <c:v>64 - 75 g.v. (n=170)</c:v>
                </c:pt>
                <c:pt idx="10">
                  <c:v>Latviešu (n=611)</c:v>
                </c:pt>
                <c:pt idx="11">
                  <c:v>Krievu (n=386)</c:v>
                </c:pt>
                <c:pt idx="12">
                  <c:v>Cita (n=10)</c:v>
                </c:pt>
                <c:pt idx="14">
                  <c:v>Pamatizglītība (n=103)</c:v>
                </c:pt>
                <c:pt idx="15">
                  <c:v>Vidējā vai pamata (n=632)</c:v>
                </c:pt>
                <c:pt idx="16">
                  <c:v>Augstākā (n=272)</c:v>
                </c:pt>
                <c:pt idx="18">
                  <c:v>Publiskais sektors (n=180)</c:v>
                </c:pt>
                <c:pt idx="19">
                  <c:v>Privātais sektors (n=485)</c:v>
                </c:pt>
                <c:pt idx="20">
                  <c:v>Nestrādā (n=342)</c:v>
                </c:pt>
                <c:pt idx="22">
                  <c:v>Zemi (Līdz 230 EUR) (n=183)</c:v>
                </c:pt>
                <c:pt idx="23">
                  <c:v>Vidēji zemi (231 - 320 EUR) (n=182)</c:v>
                </c:pt>
                <c:pt idx="24">
                  <c:v>Vidēji (321 - 420 EUR) (n=172)</c:v>
                </c:pt>
                <c:pt idx="25">
                  <c:v>Vidēji augsti (421 - 600 EUR) (n=179)</c:v>
                </c:pt>
                <c:pt idx="26">
                  <c:v>Augsti (601 EUR un vairāk) (n=168)</c:v>
                </c:pt>
                <c:pt idx="27">
                  <c:v>Grūti pateikt/ nevēlos atbildēt (n=123)</c:v>
                </c:pt>
                <c:pt idx="29">
                  <c:v>Rīga (n=327)</c:v>
                </c:pt>
                <c:pt idx="30">
                  <c:v>Vidzeme (n=231)</c:v>
                </c:pt>
                <c:pt idx="31">
                  <c:v>Kurzeme (n=128)</c:v>
                </c:pt>
                <c:pt idx="32">
                  <c:v>Zemgale (n=179)</c:v>
                </c:pt>
                <c:pt idx="33">
                  <c:v>Latgale (n=142)</c:v>
                </c:pt>
                <c:pt idx="35">
                  <c:v>Rīga (n=327)</c:v>
                </c:pt>
                <c:pt idx="36">
                  <c:v>Cita pilsēta (n=371)</c:v>
                </c:pt>
                <c:pt idx="37">
                  <c:v>Lauki (n=309)</c:v>
                </c:pt>
              </c:strCache>
            </c:strRef>
          </c:cat>
          <c:val>
            <c:numRef>
              <c:f>'Respondentu profils'!$C$52:$C$89</c:f>
              <c:numCache>
                <c:formatCode>0.0</c:formatCode>
                <c:ptCount val="38"/>
                <c:pt idx="0">
                  <c:v>48.1</c:v>
                </c:pt>
                <c:pt idx="1">
                  <c:v>51.9</c:v>
                </c:pt>
                <c:pt idx="3">
                  <c:v>8.6</c:v>
                </c:pt>
                <c:pt idx="4">
                  <c:v>20.100000000000001</c:v>
                </c:pt>
                <c:pt idx="5">
                  <c:v>19.100000000000001</c:v>
                </c:pt>
                <c:pt idx="6">
                  <c:v>18.899999999999999</c:v>
                </c:pt>
                <c:pt idx="7">
                  <c:v>17.3</c:v>
                </c:pt>
                <c:pt idx="8">
                  <c:v>16</c:v>
                </c:pt>
                <c:pt idx="10">
                  <c:v>60.4</c:v>
                </c:pt>
                <c:pt idx="11">
                  <c:v>38.700000000000003</c:v>
                </c:pt>
                <c:pt idx="12">
                  <c:v>1</c:v>
                </c:pt>
                <c:pt idx="14">
                  <c:v>9.8000000000000007</c:v>
                </c:pt>
                <c:pt idx="15">
                  <c:v>62.7</c:v>
                </c:pt>
                <c:pt idx="16">
                  <c:v>27.5</c:v>
                </c:pt>
                <c:pt idx="18">
                  <c:v>18.2</c:v>
                </c:pt>
                <c:pt idx="19">
                  <c:v>48.6</c:v>
                </c:pt>
                <c:pt idx="20">
                  <c:v>33.200000000000003</c:v>
                </c:pt>
                <c:pt idx="22">
                  <c:v>18</c:v>
                </c:pt>
                <c:pt idx="23">
                  <c:v>17.899999999999999</c:v>
                </c:pt>
                <c:pt idx="24">
                  <c:v>17.2</c:v>
                </c:pt>
                <c:pt idx="25">
                  <c:v>18</c:v>
                </c:pt>
                <c:pt idx="26">
                  <c:v>16.899999999999999</c:v>
                </c:pt>
                <c:pt idx="27">
                  <c:v>12.1</c:v>
                </c:pt>
                <c:pt idx="29">
                  <c:v>33.4</c:v>
                </c:pt>
                <c:pt idx="30">
                  <c:v>22.6</c:v>
                </c:pt>
                <c:pt idx="31">
                  <c:v>12.5</c:v>
                </c:pt>
                <c:pt idx="32">
                  <c:v>17.5</c:v>
                </c:pt>
                <c:pt idx="33">
                  <c:v>13.9</c:v>
                </c:pt>
                <c:pt idx="35">
                  <c:v>33.4</c:v>
                </c:pt>
                <c:pt idx="36">
                  <c:v>36.299999999999997</c:v>
                </c:pt>
                <c:pt idx="37">
                  <c:v>30.3</c:v>
                </c:pt>
              </c:numCache>
            </c:numRef>
          </c:val>
          <c:extLst>
            <c:ext xmlns:c16="http://schemas.microsoft.com/office/drawing/2014/chart" uri="{C3380CC4-5D6E-409C-BE32-E72D297353CC}">
              <c16:uniqueId val="{00000009-7B16-4988-9166-A999981F4188}"/>
            </c:ext>
          </c:extLst>
        </c:ser>
        <c:dLbls>
          <c:showLegendKey val="0"/>
          <c:showVal val="0"/>
          <c:showCatName val="0"/>
          <c:showSerName val="0"/>
          <c:showPercent val="0"/>
          <c:showBubbleSize val="0"/>
        </c:dLbls>
        <c:gapWidth val="40"/>
        <c:axId val="568768880"/>
        <c:axId val="1"/>
      </c:barChart>
      <c:catAx>
        <c:axId val="568768880"/>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 val="autoZero"/>
        <c:auto val="1"/>
        <c:lblAlgn val="ctr"/>
        <c:lblOffset val="100"/>
        <c:tickLblSkip val="1"/>
        <c:tickMarkSkip val="1"/>
        <c:noMultiLvlLbl val="0"/>
      </c:catAx>
      <c:valAx>
        <c:axId val="1"/>
        <c:scaling>
          <c:orientation val="minMax"/>
          <c:max val="80"/>
          <c:min val="0"/>
        </c:scaling>
        <c:delete val="1"/>
        <c:axPos val="b"/>
        <c:title>
          <c:tx>
            <c:rich>
              <a:bodyPr/>
              <a:lstStyle/>
              <a:p>
                <a:pPr>
                  <a:defRPr sz="900" b="0" i="0" u="none" strike="noStrike" baseline="0">
                    <a:solidFill>
                      <a:srgbClr val="000000"/>
                    </a:solidFill>
                    <a:latin typeface="Arial"/>
                    <a:ea typeface="Arial"/>
                    <a:cs typeface="Arial"/>
                  </a:defRPr>
                </a:pPr>
                <a:r>
                  <a:rPr lang="lv-LV" sz="900"/>
                  <a:t>%</a:t>
                </a:r>
              </a:p>
            </c:rich>
          </c:tx>
          <c:layout>
            <c:manualLayout>
              <c:xMode val="edge"/>
              <c:yMode val="edge"/>
              <c:x val="0.92882108486439197"/>
              <c:y val="1.5283842794759825E-2"/>
            </c:manualLayout>
          </c:layout>
          <c:overlay val="0"/>
          <c:spPr>
            <a:solidFill>
              <a:srgbClr val="FFFFFF"/>
            </a:solidFill>
            <a:ln w="3175">
              <a:solidFill>
                <a:schemeClr val="accent3">
                  <a:lumMod val="75000"/>
                </a:schemeClr>
              </a:solidFill>
              <a:prstDash val="solid"/>
            </a:ln>
            <a:effectLst>
              <a:outerShdw dist="35921" dir="2700000" algn="br">
                <a:schemeClr val="accent3">
                  <a:lumMod val="75000"/>
                </a:schemeClr>
              </a:outerShdw>
            </a:effectLst>
          </c:spPr>
        </c:title>
        <c:numFmt formatCode="0.0" sourceLinked="1"/>
        <c:majorTickMark val="out"/>
        <c:minorTickMark val="none"/>
        <c:tickLblPos val="nextTo"/>
        <c:crossAx val="568768880"/>
        <c:crosses val="max"/>
        <c:crossBetween val="between"/>
      </c:valAx>
      <c:spPr>
        <a:noFill/>
        <a:ln>
          <a:noFill/>
        </a:ln>
        <a:effectLst/>
      </c:spPr>
    </c:plotArea>
    <c:plotVisOnly val="1"/>
    <c:dispBlanksAs val="gap"/>
    <c:showDLblsOverMax val="0"/>
  </c:chart>
  <c:spPr>
    <a:noFill/>
    <a:ln w="9525">
      <a:noFill/>
    </a:ln>
  </c:spPr>
  <c:txPr>
    <a:bodyPr/>
    <a:lstStyle/>
    <a:p>
      <a:pPr>
        <a:defRPr sz="925"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2653272176252035"/>
          <c:y val="0.19461554286325708"/>
          <c:w val="0.58496495151041061"/>
          <c:h val="0.73297367255017887"/>
        </c:manualLayout>
      </c:layout>
      <c:barChart>
        <c:barDir val="bar"/>
        <c:grouping val="clustered"/>
        <c:varyColors val="0"/>
        <c:ser>
          <c:idx val="0"/>
          <c:order val="0"/>
          <c:spPr>
            <a:solidFill>
              <a:srgbClr val="FFC000"/>
            </a:solidFill>
            <a:ln w="25400">
              <a:noFill/>
            </a:ln>
          </c:spPr>
          <c:invertIfNegative val="0"/>
          <c:dPt>
            <c:idx val="0"/>
            <c:invertIfNegative val="0"/>
            <c:bubble3D val="0"/>
            <c:spPr>
              <a:solidFill>
                <a:srgbClr val="8DC5A4"/>
              </a:solidFill>
              <a:ln w="25400">
                <a:noFill/>
              </a:ln>
            </c:spPr>
            <c:extLst>
              <c:ext xmlns:c16="http://schemas.microsoft.com/office/drawing/2014/chart" uri="{C3380CC4-5D6E-409C-BE32-E72D297353CC}">
                <c16:uniqueId val="{00000001-3611-4DE4-A0C6-5EEC5AA54115}"/>
              </c:ext>
            </c:extLst>
          </c:dPt>
          <c:dPt>
            <c:idx val="1"/>
            <c:invertIfNegative val="0"/>
            <c:bubble3D val="0"/>
            <c:extLst>
              <c:ext xmlns:c16="http://schemas.microsoft.com/office/drawing/2014/chart" uri="{C3380CC4-5D6E-409C-BE32-E72D297353CC}">
                <c16:uniqueId val="{00000002-3611-4DE4-A0C6-5EEC5AA54115}"/>
              </c:ext>
            </c:extLst>
          </c:dPt>
          <c:dPt>
            <c:idx val="3"/>
            <c:invertIfNegative val="0"/>
            <c:bubble3D val="0"/>
            <c:extLst>
              <c:ext xmlns:c16="http://schemas.microsoft.com/office/drawing/2014/chart" uri="{C3380CC4-5D6E-409C-BE32-E72D297353CC}">
                <c16:uniqueId val="{00000003-3611-4DE4-A0C6-5EEC5AA54115}"/>
              </c:ext>
            </c:extLst>
          </c:dPt>
          <c:dPt>
            <c:idx val="6"/>
            <c:invertIfNegative val="0"/>
            <c:bubble3D val="0"/>
            <c:extLst>
              <c:ext xmlns:c16="http://schemas.microsoft.com/office/drawing/2014/chart" uri="{C3380CC4-5D6E-409C-BE32-E72D297353CC}">
                <c16:uniqueId val="{00000004-3611-4DE4-A0C6-5EEC5AA54115}"/>
              </c:ext>
            </c:extLst>
          </c:dPt>
          <c:dPt>
            <c:idx val="8"/>
            <c:invertIfNegative val="0"/>
            <c:bubble3D val="0"/>
            <c:spPr>
              <a:solidFill>
                <a:sysClr val="window" lastClr="FFFFFF">
                  <a:lumMod val="75000"/>
                </a:sysClr>
              </a:solidFill>
              <a:ln w="25400">
                <a:noFill/>
              </a:ln>
            </c:spPr>
            <c:extLst>
              <c:ext xmlns:c16="http://schemas.microsoft.com/office/drawing/2014/chart" uri="{C3380CC4-5D6E-409C-BE32-E72D297353CC}">
                <c16:uniqueId val="{00000006-3611-4DE4-A0C6-5EEC5AA54115}"/>
              </c:ext>
            </c:extLst>
          </c:dPt>
          <c:dPt>
            <c:idx val="23"/>
            <c:invertIfNegative val="0"/>
            <c:bubble3D val="0"/>
            <c:extLst>
              <c:ext xmlns:c16="http://schemas.microsoft.com/office/drawing/2014/chart" uri="{C3380CC4-5D6E-409C-BE32-E72D297353CC}">
                <c16:uniqueId val="{00000007-3611-4DE4-A0C6-5EEC5AA54115}"/>
              </c:ext>
            </c:extLst>
          </c:dPt>
          <c:dLbls>
            <c:dLbl>
              <c:idx val="7"/>
              <c:layout>
                <c:manualLayout>
                  <c:x val="-7.3502397335671208E-3"/>
                  <c:y val="-8.9613545742548391E-17"/>
                </c:manualLayout>
              </c:layout>
              <c:numFmt formatCode="#,##0.0" sourceLinked="0"/>
              <c:spPr>
                <a:noFill/>
                <a:ln>
                  <a:noFill/>
                </a:ln>
                <a:effectLst/>
              </c:spPr>
              <c:txPr>
                <a:bodyPr wrap="square" lIns="38100" tIns="19050" rIns="38100" bIns="19050" anchor="ctr">
                  <a:noAutofit/>
                </a:bodyPr>
                <a:lstStyle/>
                <a:p>
                  <a:pPr>
                    <a:defRPr sz="1000" b="1"/>
                  </a:pPr>
                  <a:endParaRPr lang="lv-LV"/>
                </a:p>
              </c:txPr>
              <c:showLegendKey val="0"/>
              <c:showVal val="1"/>
              <c:showCatName val="0"/>
              <c:showSerName val="0"/>
              <c:showPercent val="0"/>
              <c:showBubbleSize val="0"/>
              <c:extLst>
                <c:ext xmlns:c15="http://schemas.microsoft.com/office/drawing/2012/chart" uri="{CE6537A1-D6FC-4f65-9D91-7224C49458BB}">
                  <c15:layout>
                    <c:manualLayout>
                      <c:w val="4.1984569358135396E-2"/>
                      <c:h val="5.0102697540012398E-2"/>
                    </c:manualLayout>
                  </c15:layout>
                </c:ext>
                <c:ext xmlns:c16="http://schemas.microsoft.com/office/drawing/2014/chart" uri="{C3380CC4-5D6E-409C-BE32-E72D297353CC}">
                  <c16:uniqueId val="{00000008-3611-4DE4-A0C6-5EEC5AA54115}"/>
                </c:ext>
              </c:extLst>
            </c:dLbl>
            <c:spPr>
              <a:noFill/>
              <a:ln>
                <a:noFill/>
              </a:ln>
              <a:effectLst/>
            </c:spPr>
            <c:txPr>
              <a:bodyPr wrap="square" lIns="38100" tIns="19050" rIns="38100" bIns="19050" anchor="ctr">
                <a:spAutoFit/>
              </a:bodyPr>
              <a:lstStyle/>
              <a:p>
                <a:pPr>
                  <a:defRPr sz="10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dati'!$S$7:$S$15</c:f>
              <c:strCache>
                <c:ptCount val="9"/>
                <c:pt idx="0">
                  <c:v>Jā, ziņotu </c:v>
                </c:pt>
                <c:pt idx="2">
                  <c:v>... jo tāpat neko nepanākšu</c:v>
                </c:pt>
                <c:pt idx="3">
                  <c:v>...jo nav vēlme iesaistīties pārkāpuma izskatīšanas procesā</c:v>
                </c:pt>
                <c:pt idx="4">
                  <c:v>...laika trūkuma dēļ</c:v>
                </c:pt>
                <c:pt idx="5">
                  <c:v>... jo ir bailes no atriebības</c:v>
                </c:pt>
                <c:pt idx="6">
                  <c:v>... jo ir negatīva pieredze</c:v>
                </c:pt>
                <c:pt idx="7">
                  <c:v>...kāda cita iemesla dēļ*</c:v>
                </c:pt>
                <c:pt idx="8">
                  <c:v>Grūti pateikt</c:v>
                </c:pt>
              </c:strCache>
            </c:strRef>
          </c:cat>
          <c:val>
            <c:numRef>
              <c:f>'Grafiki + dati'!$T$7:$T$15</c:f>
              <c:numCache>
                <c:formatCode>General</c:formatCode>
                <c:ptCount val="9"/>
                <c:pt idx="0">
                  <c:v>34.5</c:v>
                </c:pt>
                <c:pt idx="2">
                  <c:v>30.7</c:v>
                </c:pt>
                <c:pt idx="3">
                  <c:v>19.5</c:v>
                </c:pt>
                <c:pt idx="4">
                  <c:v>5.5</c:v>
                </c:pt>
                <c:pt idx="5">
                  <c:v>5.0999999999999996</c:v>
                </c:pt>
                <c:pt idx="6">
                  <c:v>4.8</c:v>
                </c:pt>
                <c:pt idx="7" formatCode="0.0">
                  <c:v>0.8</c:v>
                </c:pt>
                <c:pt idx="8">
                  <c:v>12.6</c:v>
                </c:pt>
              </c:numCache>
            </c:numRef>
          </c:val>
          <c:extLst>
            <c:ext xmlns:c16="http://schemas.microsoft.com/office/drawing/2014/chart" uri="{C3380CC4-5D6E-409C-BE32-E72D297353CC}">
              <c16:uniqueId val="{00000009-3611-4DE4-A0C6-5EEC5AA54115}"/>
            </c:ext>
          </c:extLst>
        </c:ser>
        <c:dLbls>
          <c:showLegendKey val="0"/>
          <c:showVal val="0"/>
          <c:showCatName val="0"/>
          <c:showSerName val="0"/>
          <c:showPercent val="0"/>
          <c:showBubbleSize val="0"/>
        </c:dLbls>
        <c:gapWidth val="30"/>
        <c:overlap val="100"/>
        <c:axId val="188897624"/>
        <c:axId val="188898016"/>
      </c:barChart>
      <c:catAx>
        <c:axId val="188897624"/>
        <c:scaling>
          <c:orientation val="maxMin"/>
        </c:scaling>
        <c:delete val="0"/>
        <c:axPos val="l"/>
        <c:numFmt formatCode="General" sourceLinked="1"/>
        <c:majorTickMark val="out"/>
        <c:minorTickMark val="none"/>
        <c:tickLblPos val="low"/>
        <c:spPr>
          <a:ln w="3175">
            <a:solidFill>
              <a:srgbClr val="7F7F7F"/>
            </a:solidFill>
          </a:ln>
        </c:spPr>
        <c:txPr>
          <a:bodyPr/>
          <a:lstStyle/>
          <a:p>
            <a:pPr>
              <a:defRPr sz="1000"/>
            </a:pPr>
            <a:endParaRPr lang="lv-LV"/>
          </a:p>
        </c:txPr>
        <c:crossAx val="188898016"/>
        <c:crossesAt val="0"/>
        <c:auto val="1"/>
        <c:lblAlgn val="ctr"/>
        <c:lblOffset val="100"/>
        <c:noMultiLvlLbl val="0"/>
      </c:catAx>
      <c:valAx>
        <c:axId val="188898016"/>
        <c:scaling>
          <c:orientation val="minMax"/>
          <c:max val="40"/>
          <c:min val="0"/>
        </c:scaling>
        <c:delete val="0"/>
        <c:axPos val="b"/>
        <c:numFmt formatCode="0" sourceLinked="0"/>
        <c:majorTickMark val="out"/>
        <c:minorTickMark val="none"/>
        <c:tickLblPos val="nextTo"/>
        <c:txPr>
          <a:bodyPr/>
          <a:lstStyle/>
          <a:p>
            <a:pPr>
              <a:defRPr sz="900"/>
            </a:pPr>
            <a:endParaRPr lang="lv-LV"/>
          </a:p>
        </c:txPr>
        <c:crossAx val="188897624"/>
        <c:crosses val="max"/>
        <c:crossBetween val="between"/>
        <c:majorUnit val="10"/>
        <c:minorUnit val="5"/>
      </c:valAx>
    </c:plotArea>
    <c:plotVisOnly val="1"/>
    <c:dispBlanksAs val="gap"/>
    <c:showDLblsOverMax val="0"/>
  </c:chart>
  <c:spPr>
    <a:noFill/>
    <a:ln w="9525">
      <a:noFill/>
    </a:ln>
  </c:spPr>
  <c:txPr>
    <a:bodyPr/>
    <a:lstStyle/>
    <a:p>
      <a:pPr>
        <a:defRPr sz="8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274417827176697"/>
          <c:y val="0.24703276668654339"/>
          <c:w val="0.75417146710345317"/>
          <c:h val="0.69352262737697012"/>
        </c:manualLayout>
      </c:layout>
      <c:barChart>
        <c:barDir val="bar"/>
        <c:grouping val="stacked"/>
        <c:varyColors val="0"/>
        <c:ser>
          <c:idx val="3"/>
          <c:order val="0"/>
          <c:tx>
            <c:strRef>
              <c:f>'Grafiki + dati'!$T$31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dati'!$T$32:$T$69</c:f>
              <c:numCache>
                <c:formatCode>General</c:formatCode>
                <c:ptCount val="38"/>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7" formatCode="0">
                  <c:v>5</c:v>
                </c:pt>
                <c:pt idx="19" formatCode="0">
                  <c:v>5</c:v>
                </c:pt>
                <c:pt idx="20" formatCode="0">
                  <c:v>5</c:v>
                </c:pt>
                <c:pt idx="21" formatCode="0">
                  <c:v>5</c:v>
                </c:pt>
                <c:pt idx="23" formatCode="0">
                  <c:v>5</c:v>
                </c:pt>
                <c:pt idx="24" formatCode="0">
                  <c:v>5</c:v>
                </c:pt>
                <c:pt idx="25" formatCode="0">
                  <c:v>5</c:v>
                </c:pt>
                <c:pt idx="26" formatCode="0">
                  <c:v>5</c:v>
                </c:pt>
                <c:pt idx="27" formatCode="0">
                  <c:v>5</c:v>
                </c:pt>
                <c:pt idx="29" formatCode="0">
                  <c:v>5</c:v>
                </c:pt>
                <c:pt idx="30" formatCode="0">
                  <c:v>5</c:v>
                </c:pt>
                <c:pt idx="31" formatCode="0">
                  <c:v>5</c:v>
                </c:pt>
                <c:pt idx="32" formatCode="0">
                  <c:v>5</c:v>
                </c:pt>
                <c:pt idx="33" formatCode="0">
                  <c:v>5</c:v>
                </c:pt>
                <c:pt idx="35" formatCode="0">
                  <c:v>5</c:v>
                </c:pt>
                <c:pt idx="36" formatCode="0">
                  <c:v>5</c:v>
                </c:pt>
                <c:pt idx="37" formatCode="0">
                  <c:v>5</c:v>
                </c:pt>
              </c:numCache>
            </c:numRef>
          </c:val>
          <c:extLst>
            <c:ext xmlns:c16="http://schemas.microsoft.com/office/drawing/2014/chart" uri="{C3380CC4-5D6E-409C-BE32-E72D297353CC}">
              <c16:uniqueId val="{00000000-5E0F-4BC8-9647-B8CDFFF23251}"/>
            </c:ext>
          </c:extLst>
        </c:ser>
        <c:ser>
          <c:idx val="0"/>
          <c:order val="1"/>
          <c:tx>
            <c:strRef>
              <c:f>'Grafiki + dati'!$U$31</c:f>
              <c:strCache>
                <c:ptCount val="1"/>
                <c:pt idx="0">
                  <c:v>Jā, ziņotu</c:v>
                </c:pt>
              </c:strCache>
            </c:strRef>
          </c:tx>
          <c:spPr>
            <a:solidFill>
              <a:srgbClr val="8DC5A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dati'!$U$32:$U$69</c:f>
              <c:numCache>
                <c:formatCode>General</c:formatCode>
                <c:ptCount val="38"/>
                <c:pt idx="0" formatCode="0">
                  <c:v>34.5</c:v>
                </c:pt>
                <c:pt idx="2" formatCode="0">
                  <c:v>35</c:v>
                </c:pt>
                <c:pt idx="3" formatCode="0">
                  <c:v>34.1</c:v>
                </c:pt>
                <c:pt idx="5" formatCode="0">
                  <c:v>28.3</c:v>
                </c:pt>
                <c:pt idx="6" formatCode="0">
                  <c:v>41.5</c:v>
                </c:pt>
                <c:pt idx="7" formatCode="0">
                  <c:v>36.4</c:v>
                </c:pt>
                <c:pt idx="8" formatCode="0">
                  <c:v>39.799999999999997</c:v>
                </c:pt>
                <c:pt idx="9" formatCode="0">
                  <c:v>27.5</c:v>
                </c:pt>
                <c:pt idx="10" formatCode="0">
                  <c:v>28.3</c:v>
                </c:pt>
                <c:pt idx="12" formatCode="0">
                  <c:v>34.9</c:v>
                </c:pt>
                <c:pt idx="13" formatCode="0">
                  <c:v>34</c:v>
                </c:pt>
                <c:pt idx="15" formatCode="0">
                  <c:v>27</c:v>
                </c:pt>
                <c:pt idx="16" formatCode="0">
                  <c:v>33.4</c:v>
                </c:pt>
                <c:pt idx="17" formatCode="0">
                  <c:v>39.700000000000003</c:v>
                </c:pt>
                <c:pt idx="19" formatCode="0">
                  <c:v>38.4</c:v>
                </c:pt>
                <c:pt idx="20" formatCode="0">
                  <c:v>38.200000000000003</c:v>
                </c:pt>
                <c:pt idx="21" formatCode="0">
                  <c:v>27</c:v>
                </c:pt>
                <c:pt idx="23" formatCode="0">
                  <c:v>33.6</c:v>
                </c:pt>
                <c:pt idx="24" formatCode="0">
                  <c:v>31.1</c:v>
                </c:pt>
                <c:pt idx="25" formatCode="0">
                  <c:v>32.200000000000003</c:v>
                </c:pt>
                <c:pt idx="26" formatCode="0">
                  <c:v>27.2</c:v>
                </c:pt>
                <c:pt idx="27" formatCode="0">
                  <c:v>46.5</c:v>
                </c:pt>
                <c:pt idx="29" formatCode="0">
                  <c:v>33</c:v>
                </c:pt>
                <c:pt idx="30" formatCode="0">
                  <c:v>37.6</c:v>
                </c:pt>
                <c:pt idx="31" formatCode="0">
                  <c:v>35</c:v>
                </c:pt>
                <c:pt idx="32" formatCode="0">
                  <c:v>31.5</c:v>
                </c:pt>
                <c:pt idx="33" formatCode="0">
                  <c:v>36.6</c:v>
                </c:pt>
                <c:pt idx="35" formatCode="0">
                  <c:v>33</c:v>
                </c:pt>
                <c:pt idx="36" formatCode="0">
                  <c:v>37.200000000000003</c:v>
                </c:pt>
                <c:pt idx="37" formatCode="0">
                  <c:v>33</c:v>
                </c:pt>
              </c:numCache>
            </c:numRef>
          </c:val>
          <c:extLst>
            <c:ext xmlns:c16="http://schemas.microsoft.com/office/drawing/2014/chart" uri="{C3380CC4-5D6E-409C-BE32-E72D297353CC}">
              <c16:uniqueId val="{00000001-5E0F-4BC8-9647-B8CDFFF23251}"/>
            </c:ext>
          </c:extLst>
        </c:ser>
        <c:ser>
          <c:idx val="2"/>
          <c:order val="2"/>
          <c:tx>
            <c:strRef>
              <c:f>'Grafiki + dati'!$V$31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dati'!$V$32:$V$69</c:f>
              <c:numCache>
                <c:formatCode>General</c:formatCode>
                <c:ptCount val="38"/>
                <c:pt idx="0" formatCode="0">
                  <c:v>22</c:v>
                </c:pt>
                <c:pt idx="2" formatCode="0">
                  <c:v>21.5</c:v>
                </c:pt>
                <c:pt idx="3" formatCode="0">
                  <c:v>22.4</c:v>
                </c:pt>
                <c:pt idx="5" formatCode="0">
                  <c:v>28.2</c:v>
                </c:pt>
                <c:pt idx="6" formatCode="0">
                  <c:v>15</c:v>
                </c:pt>
                <c:pt idx="7" formatCode="0">
                  <c:v>20.100000000000001</c:v>
                </c:pt>
                <c:pt idx="8" formatCode="0">
                  <c:v>16.700000000000003</c:v>
                </c:pt>
                <c:pt idx="9" formatCode="0">
                  <c:v>29</c:v>
                </c:pt>
                <c:pt idx="10" formatCode="0">
                  <c:v>28.2</c:v>
                </c:pt>
                <c:pt idx="12" formatCode="0">
                  <c:v>21.6</c:v>
                </c:pt>
                <c:pt idx="13" formatCode="0">
                  <c:v>22.5</c:v>
                </c:pt>
                <c:pt idx="15" formatCode="0">
                  <c:v>29.5</c:v>
                </c:pt>
                <c:pt idx="16" formatCode="0">
                  <c:v>23.1</c:v>
                </c:pt>
                <c:pt idx="17" formatCode="0">
                  <c:v>16.799999999999997</c:v>
                </c:pt>
                <c:pt idx="19" formatCode="0">
                  <c:v>18.100000000000001</c:v>
                </c:pt>
                <c:pt idx="20" formatCode="0">
                  <c:v>18.299999999999997</c:v>
                </c:pt>
                <c:pt idx="21" formatCode="0">
                  <c:v>29.5</c:v>
                </c:pt>
                <c:pt idx="23" formatCode="0">
                  <c:v>22.9</c:v>
                </c:pt>
                <c:pt idx="24" formatCode="0">
                  <c:v>25.4</c:v>
                </c:pt>
                <c:pt idx="25" formatCode="0">
                  <c:v>24.299999999999997</c:v>
                </c:pt>
                <c:pt idx="26" formatCode="0">
                  <c:v>29.3</c:v>
                </c:pt>
                <c:pt idx="27" formatCode="0">
                  <c:v>10</c:v>
                </c:pt>
                <c:pt idx="29" formatCode="0">
                  <c:v>23.5</c:v>
                </c:pt>
                <c:pt idx="30" formatCode="0">
                  <c:v>18.899999999999999</c:v>
                </c:pt>
                <c:pt idx="31" formatCode="0">
                  <c:v>21.5</c:v>
                </c:pt>
                <c:pt idx="32" formatCode="0">
                  <c:v>25</c:v>
                </c:pt>
                <c:pt idx="33" formatCode="0">
                  <c:v>19.899999999999999</c:v>
                </c:pt>
                <c:pt idx="35" formatCode="0">
                  <c:v>23.5</c:v>
                </c:pt>
                <c:pt idx="36" formatCode="0">
                  <c:v>19.299999999999997</c:v>
                </c:pt>
                <c:pt idx="37" formatCode="0">
                  <c:v>23.5</c:v>
                </c:pt>
              </c:numCache>
            </c:numRef>
          </c:val>
          <c:extLst>
            <c:ext xmlns:c16="http://schemas.microsoft.com/office/drawing/2014/chart" uri="{C3380CC4-5D6E-409C-BE32-E72D297353CC}">
              <c16:uniqueId val="{00000002-5E0F-4BC8-9647-B8CDFFF23251}"/>
            </c:ext>
          </c:extLst>
        </c:ser>
        <c:ser>
          <c:idx val="1"/>
          <c:order val="3"/>
          <c:tx>
            <c:strRef>
              <c:f>'Grafiki + dati'!$W$31</c:f>
              <c:strCache>
                <c:ptCount val="1"/>
                <c:pt idx="0">
                  <c:v>Nē, neziņotu, jo tāpat neko nepanākšu</c:v>
                </c:pt>
              </c:strCache>
            </c:strRef>
          </c:tx>
          <c:spPr>
            <a:solidFill>
              <a:srgbClr val="CA525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dati'!$W$32:$W$69</c:f>
              <c:numCache>
                <c:formatCode>General</c:formatCode>
                <c:ptCount val="38"/>
                <c:pt idx="0" formatCode="0">
                  <c:v>30.7</c:v>
                </c:pt>
                <c:pt idx="2" formatCode="0">
                  <c:v>33.700000000000003</c:v>
                </c:pt>
                <c:pt idx="3" formatCode="0">
                  <c:v>28</c:v>
                </c:pt>
                <c:pt idx="5" formatCode="0">
                  <c:v>28.3</c:v>
                </c:pt>
                <c:pt idx="6" formatCode="0">
                  <c:v>21.7</c:v>
                </c:pt>
                <c:pt idx="7" formatCode="0">
                  <c:v>30.8</c:v>
                </c:pt>
                <c:pt idx="8" formatCode="0">
                  <c:v>30.9</c:v>
                </c:pt>
                <c:pt idx="9" formatCode="0">
                  <c:v>35.9</c:v>
                </c:pt>
                <c:pt idx="10" formatCode="0">
                  <c:v>37.5</c:v>
                </c:pt>
                <c:pt idx="12" formatCode="0">
                  <c:v>28</c:v>
                </c:pt>
                <c:pt idx="13" formatCode="0">
                  <c:v>35.299999999999997</c:v>
                </c:pt>
                <c:pt idx="15" formatCode="0">
                  <c:v>41</c:v>
                </c:pt>
                <c:pt idx="16" formatCode="0">
                  <c:v>31.7</c:v>
                </c:pt>
                <c:pt idx="17" formatCode="0">
                  <c:v>24.8</c:v>
                </c:pt>
                <c:pt idx="19" formatCode="0">
                  <c:v>24.1</c:v>
                </c:pt>
                <c:pt idx="20" formatCode="0">
                  <c:v>28.5</c:v>
                </c:pt>
                <c:pt idx="21" formatCode="0">
                  <c:v>37.700000000000003</c:v>
                </c:pt>
                <c:pt idx="23" formatCode="0">
                  <c:v>38.200000000000003</c:v>
                </c:pt>
                <c:pt idx="24" formatCode="0">
                  <c:v>37</c:v>
                </c:pt>
                <c:pt idx="25" formatCode="0">
                  <c:v>34.4</c:v>
                </c:pt>
                <c:pt idx="26" formatCode="0">
                  <c:v>32.1</c:v>
                </c:pt>
                <c:pt idx="27" formatCode="0">
                  <c:v>19</c:v>
                </c:pt>
                <c:pt idx="29" formatCode="0">
                  <c:v>27.3</c:v>
                </c:pt>
                <c:pt idx="30" formatCode="0">
                  <c:v>32.799999999999997</c:v>
                </c:pt>
                <c:pt idx="31" formatCode="0">
                  <c:v>26.1</c:v>
                </c:pt>
                <c:pt idx="32" formatCode="0">
                  <c:v>36.5</c:v>
                </c:pt>
                <c:pt idx="33" formatCode="0">
                  <c:v>32.5</c:v>
                </c:pt>
                <c:pt idx="35" formatCode="0">
                  <c:v>27.3</c:v>
                </c:pt>
                <c:pt idx="36" formatCode="0">
                  <c:v>32</c:v>
                </c:pt>
                <c:pt idx="37" formatCode="0">
                  <c:v>32.9</c:v>
                </c:pt>
              </c:numCache>
            </c:numRef>
          </c:val>
          <c:extLst>
            <c:ext xmlns:c16="http://schemas.microsoft.com/office/drawing/2014/chart" uri="{C3380CC4-5D6E-409C-BE32-E72D297353CC}">
              <c16:uniqueId val="{00000003-5E0F-4BC8-9647-B8CDFFF23251}"/>
            </c:ext>
          </c:extLst>
        </c:ser>
        <c:ser>
          <c:idx val="4"/>
          <c:order val="4"/>
          <c:tx>
            <c:strRef>
              <c:f>'Grafiki + dati'!$X$31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dati'!$X$32:$X$69</c:f>
              <c:numCache>
                <c:formatCode>General</c:formatCode>
                <c:ptCount val="38"/>
                <c:pt idx="0" formatCode="0">
                  <c:v>15.3</c:v>
                </c:pt>
                <c:pt idx="2" formatCode="0">
                  <c:v>12.299999999999997</c:v>
                </c:pt>
                <c:pt idx="3" formatCode="0">
                  <c:v>18</c:v>
                </c:pt>
                <c:pt idx="5" formatCode="0">
                  <c:v>17.7</c:v>
                </c:pt>
                <c:pt idx="6" formatCode="0">
                  <c:v>24.3</c:v>
                </c:pt>
                <c:pt idx="7" formatCode="0">
                  <c:v>15.2</c:v>
                </c:pt>
                <c:pt idx="8" formatCode="0">
                  <c:v>15.100000000000001</c:v>
                </c:pt>
                <c:pt idx="9" formatCode="0">
                  <c:v>10.100000000000001</c:v>
                </c:pt>
                <c:pt idx="10" formatCode="0">
                  <c:v>8.5</c:v>
                </c:pt>
                <c:pt idx="12" formatCode="0">
                  <c:v>18</c:v>
                </c:pt>
                <c:pt idx="13" formatCode="0">
                  <c:v>10.700000000000003</c:v>
                </c:pt>
                <c:pt idx="15" formatCode="0">
                  <c:v>5</c:v>
                </c:pt>
                <c:pt idx="16" formatCode="0">
                  <c:v>14.3</c:v>
                </c:pt>
                <c:pt idx="17" formatCode="0">
                  <c:v>21.2</c:v>
                </c:pt>
                <c:pt idx="19" formatCode="0">
                  <c:v>21.9</c:v>
                </c:pt>
                <c:pt idx="20" formatCode="0">
                  <c:v>17.5</c:v>
                </c:pt>
                <c:pt idx="21" formatCode="0">
                  <c:v>8.2999999999999972</c:v>
                </c:pt>
                <c:pt idx="23" formatCode="0">
                  <c:v>7.7999999999999972</c:v>
                </c:pt>
                <c:pt idx="24" formatCode="0">
                  <c:v>9</c:v>
                </c:pt>
                <c:pt idx="25" formatCode="0">
                  <c:v>11.600000000000001</c:v>
                </c:pt>
                <c:pt idx="26" formatCode="0">
                  <c:v>13.899999999999999</c:v>
                </c:pt>
                <c:pt idx="27" formatCode="0">
                  <c:v>27</c:v>
                </c:pt>
                <c:pt idx="29" formatCode="0">
                  <c:v>18.7</c:v>
                </c:pt>
                <c:pt idx="30" formatCode="0">
                  <c:v>13.200000000000003</c:v>
                </c:pt>
                <c:pt idx="31" formatCode="0">
                  <c:v>19.899999999999999</c:v>
                </c:pt>
                <c:pt idx="32" formatCode="0">
                  <c:v>9.5</c:v>
                </c:pt>
                <c:pt idx="33" formatCode="0">
                  <c:v>13.5</c:v>
                </c:pt>
                <c:pt idx="35" formatCode="0">
                  <c:v>18.7</c:v>
                </c:pt>
                <c:pt idx="36" formatCode="0">
                  <c:v>14</c:v>
                </c:pt>
                <c:pt idx="37" formatCode="0">
                  <c:v>13.100000000000001</c:v>
                </c:pt>
              </c:numCache>
            </c:numRef>
          </c:val>
          <c:extLst>
            <c:ext xmlns:c16="http://schemas.microsoft.com/office/drawing/2014/chart" uri="{C3380CC4-5D6E-409C-BE32-E72D297353CC}">
              <c16:uniqueId val="{00000004-5E0F-4BC8-9647-B8CDFFF23251}"/>
            </c:ext>
          </c:extLst>
        </c:ser>
        <c:ser>
          <c:idx val="5"/>
          <c:order val="5"/>
          <c:tx>
            <c:strRef>
              <c:f>'Grafiki + dati'!$Y$31</c:f>
              <c:strCache>
                <c:ptCount val="1"/>
                <c:pt idx="0">
                  <c:v>Nē, neziņotu, jo nav vēlme iesaistīties pārkāpuma izskatīšanas procesā</c:v>
                </c:pt>
              </c:strCache>
            </c:strRef>
          </c:tx>
          <c:spPr>
            <a:solidFill>
              <a:srgbClr val="F7C39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dati'!$Y$32:$Y$69</c:f>
              <c:numCache>
                <c:formatCode>General</c:formatCode>
                <c:ptCount val="38"/>
                <c:pt idx="0" formatCode="0">
                  <c:v>19.5</c:v>
                </c:pt>
                <c:pt idx="2" formatCode="0">
                  <c:v>19.3</c:v>
                </c:pt>
                <c:pt idx="3" formatCode="0">
                  <c:v>19.7</c:v>
                </c:pt>
                <c:pt idx="5" formatCode="0">
                  <c:v>22.3</c:v>
                </c:pt>
                <c:pt idx="6" formatCode="0">
                  <c:v>18.899999999999999</c:v>
                </c:pt>
                <c:pt idx="7" formatCode="0">
                  <c:v>20</c:v>
                </c:pt>
                <c:pt idx="8" formatCode="0">
                  <c:v>18.100000000000001</c:v>
                </c:pt>
                <c:pt idx="9" formatCode="0">
                  <c:v>20.9</c:v>
                </c:pt>
                <c:pt idx="10" formatCode="0">
                  <c:v>18.2</c:v>
                </c:pt>
                <c:pt idx="12" formatCode="0">
                  <c:v>21</c:v>
                </c:pt>
                <c:pt idx="13" formatCode="0">
                  <c:v>16.8</c:v>
                </c:pt>
                <c:pt idx="15" formatCode="0">
                  <c:v>23.6</c:v>
                </c:pt>
                <c:pt idx="16" formatCode="0">
                  <c:v>18.3</c:v>
                </c:pt>
                <c:pt idx="17" formatCode="0">
                  <c:v>20.7</c:v>
                </c:pt>
                <c:pt idx="19" formatCode="0">
                  <c:v>19</c:v>
                </c:pt>
                <c:pt idx="20" formatCode="0">
                  <c:v>19.100000000000001</c:v>
                </c:pt>
                <c:pt idx="21" formatCode="0">
                  <c:v>20.3</c:v>
                </c:pt>
                <c:pt idx="23" formatCode="0">
                  <c:v>17.899999999999999</c:v>
                </c:pt>
                <c:pt idx="24" formatCode="0">
                  <c:v>22.4</c:v>
                </c:pt>
                <c:pt idx="25" formatCode="0">
                  <c:v>16.399999999999999</c:v>
                </c:pt>
                <c:pt idx="26" formatCode="0">
                  <c:v>21.9</c:v>
                </c:pt>
                <c:pt idx="27" formatCode="0">
                  <c:v>18.100000000000001</c:v>
                </c:pt>
                <c:pt idx="29" formatCode="0">
                  <c:v>19.5</c:v>
                </c:pt>
                <c:pt idx="30" formatCode="0">
                  <c:v>19.8</c:v>
                </c:pt>
                <c:pt idx="31" formatCode="0">
                  <c:v>19.899999999999999</c:v>
                </c:pt>
                <c:pt idx="32" formatCode="0">
                  <c:v>21.2</c:v>
                </c:pt>
                <c:pt idx="33" formatCode="0">
                  <c:v>16.3</c:v>
                </c:pt>
                <c:pt idx="35" formatCode="0">
                  <c:v>19.5</c:v>
                </c:pt>
                <c:pt idx="36" formatCode="0">
                  <c:v>20.100000000000001</c:v>
                </c:pt>
                <c:pt idx="37" formatCode="0">
                  <c:v>18.600000000000001</c:v>
                </c:pt>
              </c:numCache>
            </c:numRef>
          </c:val>
          <c:extLst>
            <c:ext xmlns:c16="http://schemas.microsoft.com/office/drawing/2014/chart" uri="{C3380CC4-5D6E-409C-BE32-E72D297353CC}">
              <c16:uniqueId val="{00000005-5E0F-4BC8-9647-B8CDFFF23251}"/>
            </c:ext>
          </c:extLst>
        </c:ser>
        <c:ser>
          <c:idx val="6"/>
          <c:order val="6"/>
          <c:tx>
            <c:strRef>
              <c:f>'Grafiki + dati'!$Z$31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dati'!$Z$32:$Z$69</c:f>
              <c:numCache>
                <c:formatCode>General</c:formatCode>
                <c:ptCount val="38"/>
                <c:pt idx="0" formatCode="0">
                  <c:v>9.1000000000000014</c:v>
                </c:pt>
                <c:pt idx="2" formatCode="0">
                  <c:v>9.3000000000000007</c:v>
                </c:pt>
                <c:pt idx="3" formatCode="0">
                  <c:v>8.9000000000000021</c:v>
                </c:pt>
                <c:pt idx="5" formatCode="0">
                  <c:v>6.3000000000000007</c:v>
                </c:pt>
                <c:pt idx="6" formatCode="0">
                  <c:v>9.7000000000000028</c:v>
                </c:pt>
                <c:pt idx="7" formatCode="0">
                  <c:v>8.6000000000000014</c:v>
                </c:pt>
                <c:pt idx="8" formatCode="0">
                  <c:v>10.5</c:v>
                </c:pt>
                <c:pt idx="9" formatCode="0">
                  <c:v>7.7000000000000028</c:v>
                </c:pt>
                <c:pt idx="10" formatCode="0">
                  <c:v>10.400000000000002</c:v>
                </c:pt>
                <c:pt idx="12" formatCode="0">
                  <c:v>7.6000000000000014</c:v>
                </c:pt>
                <c:pt idx="13" formatCode="0">
                  <c:v>11.8</c:v>
                </c:pt>
                <c:pt idx="15" formatCode="0">
                  <c:v>5</c:v>
                </c:pt>
                <c:pt idx="16" formatCode="0">
                  <c:v>10.3</c:v>
                </c:pt>
                <c:pt idx="17" formatCode="0">
                  <c:v>7.9000000000000021</c:v>
                </c:pt>
                <c:pt idx="19" formatCode="0">
                  <c:v>9.6000000000000014</c:v>
                </c:pt>
                <c:pt idx="20" formatCode="0">
                  <c:v>9.5</c:v>
                </c:pt>
                <c:pt idx="21" formatCode="0">
                  <c:v>8.3000000000000007</c:v>
                </c:pt>
                <c:pt idx="23" formatCode="0">
                  <c:v>10.700000000000003</c:v>
                </c:pt>
                <c:pt idx="24" formatCode="0">
                  <c:v>6.2000000000000028</c:v>
                </c:pt>
                <c:pt idx="25" formatCode="0">
                  <c:v>12.200000000000003</c:v>
                </c:pt>
                <c:pt idx="26" formatCode="0">
                  <c:v>6.7000000000000028</c:v>
                </c:pt>
                <c:pt idx="27" formatCode="0">
                  <c:v>10.5</c:v>
                </c:pt>
                <c:pt idx="29" formatCode="0">
                  <c:v>9.1000000000000014</c:v>
                </c:pt>
                <c:pt idx="30" formatCode="0">
                  <c:v>8.8000000000000007</c:v>
                </c:pt>
                <c:pt idx="31" formatCode="0">
                  <c:v>8.7000000000000028</c:v>
                </c:pt>
                <c:pt idx="32" formatCode="0">
                  <c:v>7.4000000000000021</c:v>
                </c:pt>
                <c:pt idx="33" formatCode="0">
                  <c:v>12.3</c:v>
                </c:pt>
                <c:pt idx="35" formatCode="0">
                  <c:v>9.1000000000000014</c:v>
                </c:pt>
                <c:pt idx="36" formatCode="0">
                  <c:v>8.5</c:v>
                </c:pt>
                <c:pt idx="37" formatCode="0">
                  <c:v>10</c:v>
                </c:pt>
              </c:numCache>
            </c:numRef>
          </c:val>
          <c:extLst>
            <c:ext xmlns:c16="http://schemas.microsoft.com/office/drawing/2014/chart" uri="{C3380CC4-5D6E-409C-BE32-E72D297353CC}">
              <c16:uniqueId val="{00000006-5E0F-4BC8-9647-B8CDFFF23251}"/>
            </c:ext>
          </c:extLst>
        </c:ser>
        <c:ser>
          <c:idx val="7"/>
          <c:order val="7"/>
          <c:tx>
            <c:strRef>
              <c:f>'Grafiki + dati'!$AA$31</c:f>
              <c:strCache>
                <c:ptCount val="1"/>
                <c:pt idx="0">
                  <c:v>Nē, neziņotu laika trūkuma dēļ</c:v>
                </c:pt>
              </c:strCache>
            </c:strRef>
          </c:tx>
          <c:spPr>
            <a:solidFill>
              <a:srgbClr val="FFC000"/>
            </a:solidFill>
            <a:ln>
              <a:noFill/>
            </a:ln>
            <a:effectLst/>
          </c:spPr>
          <c:invertIfNegative val="0"/>
          <c:dLbls>
            <c:dLbl>
              <c:idx val="15"/>
              <c:layout>
                <c:manualLayout>
                  <c:x val="9.0207961314279165E-3"/>
                  <c:y val="7.053248002300777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E0F-4BC8-9647-B8CDFFF2325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dati'!$AA$32:$AA$69</c:f>
              <c:numCache>
                <c:formatCode>General</c:formatCode>
                <c:ptCount val="38"/>
                <c:pt idx="0" formatCode="0">
                  <c:v>5.5</c:v>
                </c:pt>
                <c:pt idx="2" formatCode="0">
                  <c:v>5</c:v>
                </c:pt>
                <c:pt idx="3" formatCode="0">
                  <c:v>6</c:v>
                </c:pt>
                <c:pt idx="5" formatCode="0">
                  <c:v>8.1999999999999993</c:v>
                </c:pt>
                <c:pt idx="6" formatCode="0">
                  <c:v>7.4</c:v>
                </c:pt>
                <c:pt idx="7" formatCode="0">
                  <c:v>6.2</c:v>
                </c:pt>
                <c:pt idx="8" formatCode="0">
                  <c:v>5.9</c:v>
                </c:pt>
                <c:pt idx="9" formatCode="0">
                  <c:v>3.3</c:v>
                </c:pt>
                <c:pt idx="10" formatCode="0">
                  <c:v>2.9</c:v>
                </c:pt>
                <c:pt idx="12" formatCode="0">
                  <c:v>6.2</c:v>
                </c:pt>
                <c:pt idx="13" formatCode="0">
                  <c:v>4.5999999999999996</c:v>
                </c:pt>
                <c:pt idx="15" formatCode="0">
                  <c:v>0.9</c:v>
                </c:pt>
                <c:pt idx="16" formatCode="0">
                  <c:v>5.3</c:v>
                </c:pt>
                <c:pt idx="17" formatCode="0">
                  <c:v>7.7</c:v>
                </c:pt>
                <c:pt idx="19" formatCode="0">
                  <c:v>7.4</c:v>
                </c:pt>
                <c:pt idx="20" formatCode="0">
                  <c:v>5.5</c:v>
                </c:pt>
                <c:pt idx="21" formatCode="0">
                  <c:v>4.5999999999999996</c:v>
                </c:pt>
                <c:pt idx="23" formatCode="0">
                  <c:v>3.7</c:v>
                </c:pt>
                <c:pt idx="24" formatCode="0">
                  <c:v>3.8</c:v>
                </c:pt>
                <c:pt idx="25" formatCode="0">
                  <c:v>5.0999999999999996</c:v>
                </c:pt>
                <c:pt idx="26" formatCode="0">
                  <c:v>6.2</c:v>
                </c:pt>
                <c:pt idx="27" formatCode="0">
                  <c:v>6</c:v>
                </c:pt>
                <c:pt idx="29" formatCode="0">
                  <c:v>6.7</c:v>
                </c:pt>
                <c:pt idx="30" formatCode="0">
                  <c:v>4.2</c:v>
                </c:pt>
                <c:pt idx="31" formatCode="0">
                  <c:v>5.4</c:v>
                </c:pt>
                <c:pt idx="32" formatCode="0">
                  <c:v>6.7</c:v>
                </c:pt>
                <c:pt idx="33" formatCode="0">
                  <c:v>3.4</c:v>
                </c:pt>
                <c:pt idx="35" formatCode="0">
                  <c:v>6.7</c:v>
                </c:pt>
                <c:pt idx="36" formatCode="0">
                  <c:v>4.7</c:v>
                </c:pt>
                <c:pt idx="37" formatCode="0">
                  <c:v>5.2</c:v>
                </c:pt>
              </c:numCache>
            </c:numRef>
          </c:val>
          <c:extLst>
            <c:ext xmlns:c16="http://schemas.microsoft.com/office/drawing/2014/chart" uri="{C3380CC4-5D6E-409C-BE32-E72D297353CC}">
              <c16:uniqueId val="{00000008-5E0F-4BC8-9647-B8CDFFF23251}"/>
            </c:ext>
          </c:extLst>
        </c:ser>
        <c:ser>
          <c:idx val="8"/>
          <c:order val="8"/>
          <c:tx>
            <c:strRef>
              <c:f>'Grafiki + dati'!$AB$31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dati'!$AB$32:$AB$69</c:f>
              <c:numCache>
                <c:formatCode>General</c:formatCode>
                <c:ptCount val="38"/>
                <c:pt idx="0" formatCode="0">
                  <c:v>7.6999999999999993</c:v>
                </c:pt>
                <c:pt idx="2" formatCode="0">
                  <c:v>8.1999999999999993</c:v>
                </c:pt>
                <c:pt idx="3" formatCode="0">
                  <c:v>7.1999999999999993</c:v>
                </c:pt>
                <c:pt idx="5" formatCode="0">
                  <c:v>5</c:v>
                </c:pt>
                <c:pt idx="6" formatCode="0">
                  <c:v>5.7999999999999989</c:v>
                </c:pt>
                <c:pt idx="7" formatCode="0">
                  <c:v>6.9999999999999991</c:v>
                </c:pt>
                <c:pt idx="8" formatCode="0">
                  <c:v>7.2999999999999989</c:v>
                </c:pt>
                <c:pt idx="9" formatCode="0">
                  <c:v>9.8999999999999986</c:v>
                </c:pt>
                <c:pt idx="10" formatCode="0">
                  <c:v>10.299999999999999</c:v>
                </c:pt>
                <c:pt idx="12" formatCode="0">
                  <c:v>6.9999999999999991</c:v>
                </c:pt>
                <c:pt idx="13" formatCode="0">
                  <c:v>8.6</c:v>
                </c:pt>
                <c:pt idx="15" formatCode="0">
                  <c:v>12.299999999999999</c:v>
                </c:pt>
                <c:pt idx="16" formatCode="0">
                  <c:v>7.8999999999999995</c:v>
                </c:pt>
                <c:pt idx="17" formatCode="0">
                  <c:v>5.4999999999999991</c:v>
                </c:pt>
                <c:pt idx="19" formatCode="0">
                  <c:v>5.7999999999999989</c:v>
                </c:pt>
                <c:pt idx="20" formatCode="0">
                  <c:v>7.6999999999999993</c:v>
                </c:pt>
                <c:pt idx="21" formatCode="0">
                  <c:v>8.6</c:v>
                </c:pt>
                <c:pt idx="23" formatCode="0">
                  <c:v>9.5</c:v>
                </c:pt>
                <c:pt idx="24" formatCode="0">
                  <c:v>9.3999999999999986</c:v>
                </c:pt>
                <c:pt idx="25" formatCode="0">
                  <c:v>8.1</c:v>
                </c:pt>
                <c:pt idx="26" formatCode="0">
                  <c:v>6.9999999999999991</c:v>
                </c:pt>
                <c:pt idx="27" formatCode="0">
                  <c:v>7.1999999999999993</c:v>
                </c:pt>
                <c:pt idx="29" formatCode="0">
                  <c:v>6.4999999999999991</c:v>
                </c:pt>
                <c:pt idx="30" formatCode="0">
                  <c:v>9</c:v>
                </c:pt>
                <c:pt idx="31" formatCode="0">
                  <c:v>7.7999999999999989</c:v>
                </c:pt>
                <c:pt idx="32" formatCode="0">
                  <c:v>6.4999999999999991</c:v>
                </c:pt>
                <c:pt idx="33" formatCode="0">
                  <c:v>9.7999999999999989</c:v>
                </c:pt>
                <c:pt idx="35" formatCode="0">
                  <c:v>6.4999999999999991</c:v>
                </c:pt>
                <c:pt idx="36" formatCode="0">
                  <c:v>8.5</c:v>
                </c:pt>
                <c:pt idx="37" formatCode="0">
                  <c:v>7.9999999999999991</c:v>
                </c:pt>
              </c:numCache>
            </c:numRef>
          </c:val>
          <c:extLst>
            <c:ext xmlns:c16="http://schemas.microsoft.com/office/drawing/2014/chart" uri="{C3380CC4-5D6E-409C-BE32-E72D297353CC}">
              <c16:uniqueId val="{00000009-5E0F-4BC8-9647-B8CDFFF23251}"/>
            </c:ext>
          </c:extLst>
        </c:ser>
        <c:ser>
          <c:idx val="9"/>
          <c:order val="9"/>
          <c:tx>
            <c:strRef>
              <c:f>'Grafiki + dati'!$AC$31</c:f>
              <c:strCache>
                <c:ptCount val="1"/>
                <c:pt idx="0">
                  <c:v>Nē, neziņotu, jo ir bailes no atriebības</c:v>
                </c:pt>
              </c:strCache>
            </c:strRef>
          </c:tx>
          <c:spPr>
            <a:solidFill>
              <a:srgbClr val="F9A5A5"/>
            </a:solidFill>
            <a:ln>
              <a:noFill/>
            </a:ln>
            <a:effectLst/>
          </c:spPr>
          <c:invertIfNegative val="0"/>
          <c:dLbls>
            <c:dLbl>
              <c:idx val="23"/>
              <c:layout>
                <c:manualLayout>
                  <c:x val="1.2027728175237369E-2"/>
                  <c:y val="4.5440204264795256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E0F-4BC8-9647-B8CDFFF23251}"/>
                </c:ext>
              </c:extLst>
            </c:dLbl>
            <c:dLbl>
              <c:idx val="31"/>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E0F-4BC8-9647-B8CDFFF23251}"/>
                </c:ext>
              </c:extLst>
            </c:dLbl>
            <c:dLbl>
              <c:idx val="33"/>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E0F-4BC8-9647-B8CDFFF2325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dati'!$AC$32:$AC$69</c:f>
              <c:numCache>
                <c:formatCode>General</c:formatCode>
                <c:ptCount val="38"/>
                <c:pt idx="0" formatCode="0">
                  <c:v>5.0999999999999996</c:v>
                </c:pt>
                <c:pt idx="2" formatCode="0">
                  <c:v>5.2</c:v>
                </c:pt>
                <c:pt idx="3" formatCode="0">
                  <c:v>5</c:v>
                </c:pt>
                <c:pt idx="5" formatCode="0">
                  <c:v>5</c:v>
                </c:pt>
                <c:pt idx="6" formatCode="0">
                  <c:v>3.5</c:v>
                </c:pt>
                <c:pt idx="7" formatCode="0">
                  <c:v>4.5999999999999996</c:v>
                </c:pt>
                <c:pt idx="8" formatCode="0">
                  <c:v>4.8</c:v>
                </c:pt>
                <c:pt idx="9" formatCode="0">
                  <c:v>5.9</c:v>
                </c:pt>
                <c:pt idx="10" formatCode="0">
                  <c:v>7.1</c:v>
                </c:pt>
                <c:pt idx="12" formatCode="0">
                  <c:v>3.7</c:v>
                </c:pt>
                <c:pt idx="13" formatCode="0">
                  <c:v>7</c:v>
                </c:pt>
                <c:pt idx="15" formatCode="0">
                  <c:v>4.9000000000000004</c:v>
                </c:pt>
                <c:pt idx="16" formatCode="0">
                  <c:v>4.9000000000000004</c:v>
                </c:pt>
                <c:pt idx="17" formatCode="0">
                  <c:v>5.5</c:v>
                </c:pt>
                <c:pt idx="19" formatCode="0">
                  <c:v>6.1</c:v>
                </c:pt>
                <c:pt idx="20" formatCode="0">
                  <c:v>4.5999999999999996</c:v>
                </c:pt>
                <c:pt idx="21" formatCode="0">
                  <c:v>5.3</c:v>
                </c:pt>
                <c:pt idx="23" formatCode="0">
                  <c:v>2.7</c:v>
                </c:pt>
                <c:pt idx="24" formatCode="0">
                  <c:v>5</c:v>
                </c:pt>
                <c:pt idx="25" formatCode="0">
                  <c:v>5.2</c:v>
                </c:pt>
                <c:pt idx="26" formatCode="0">
                  <c:v>5.7</c:v>
                </c:pt>
                <c:pt idx="27" formatCode="0">
                  <c:v>7.1</c:v>
                </c:pt>
                <c:pt idx="29" formatCode="0">
                  <c:v>6.1</c:v>
                </c:pt>
                <c:pt idx="30" formatCode="0">
                  <c:v>7.4</c:v>
                </c:pt>
                <c:pt idx="31" formatCode="0">
                  <c:v>1.5</c:v>
                </c:pt>
                <c:pt idx="32" formatCode="0">
                  <c:v>5.6</c:v>
                </c:pt>
                <c:pt idx="33" formatCode="0">
                  <c:v>1.4</c:v>
                </c:pt>
                <c:pt idx="35" formatCode="0">
                  <c:v>6.1</c:v>
                </c:pt>
                <c:pt idx="36" formatCode="0">
                  <c:v>5.2</c:v>
                </c:pt>
                <c:pt idx="37" formatCode="0">
                  <c:v>3.8</c:v>
                </c:pt>
              </c:numCache>
            </c:numRef>
          </c:val>
          <c:extLst>
            <c:ext xmlns:c16="http://schemas.microsoft.com/office/drawing/2014/chart" uri="{C3380CC4-5D6E-409C-BE32-E72D297353CC}">
              <c16:uniqueId val="{0000000D-5E0F-4BC8-9647-B8CDFFF23251}"/>
            </c:ext>
          </c:extLst>
        </c:ser>
        <c:ser>
          <c:idx val="10"/>
          <c:order val="10"/>
          <c:tx>
            <c:strRef>
              <c:f>'Grafiki + dati'!$AD$31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dati'!$AD$32:$AD$69</c:f>
              <c:numCache>
                <c:formatCode>General</c:formatCode>
                <c:ptCount val="38"/>
                <c:pt idx="0" formatCode="0">
                  <c:v>7.3000000000000007</c:v>
                </c:pt>
                <c:pt idx="2" formatCode="0">
                  <c:v>7.2</c:v>
                </c:pt>
                <c:pt idx="3" formatCode="0">
                  <c:v>7.4</c:v>
                </c:pt>
                <c:pt idx="5" formatCode="0">
                  <c:v>7.4</c:v>
                </c:pt>
                <c:pt idx="6" formatCode="0">
                  <c:v>8.9</c:v>
                </c:pt>
                <c:pt idx="7" formatCode="0">
                  <c:v>7.8000000000000007</c:v>
                </c:pt>
                <c:pt idx="8" formatCode="0">
                  <c:v>7.6000000000000005</c:v>
                </c:pt>
                <c:pt idx="9" formatCode="0">
                  <c:v>6.5</c:v>
                </c:pt>
                <c:pt idx="10" formatCode="0">
                  <c:v>5.3000000000000007</c:v>
                </c:pt>
                <c:pt idx="12" formatCode="0">
                  <c:v>8.6999999999999993</c:v>
                </c:pt>
                <c:pt idx="13" formatCode="0">
                  <c:v>5.4</c:v>
                </c:pt>
                <c:pt idx="15" formatCode="0">
                  <c:v>7.5</c:v>
                </c:pt>
                <c:pt idx="16" formatCode="0">
                  <c:v>7.5</c:v>
                </c:pt>
                <c:pt idx="17" formatCode="0">
                  <c:v>6.9</c:v>
                </c:pt>
                <c:pt idx="19" formatCode="0">
                  <c:v>6.3000000000000007</c:v>
                </c:pt>
                <c:pt idx="20" formatCode="0">
                  <c:v>7.8000000000000007</c:v>
                </c:pt>
                <c:pt idx="21" formatCode="0">
                  <c:v>7.1000000000000005</c:v>
                </c:pt>
                <c:pt idx="23" formatCode="0">
                  <c:v>9.6999999999999993</c:v>
                </c:pt>
                <c:pt idx="24" formatCode="0">
                  <c:v>7.4</c:v>
                </c:pt>
                <c:pt idx="25" formatCode="0">
                  <c:v>7.2</c:v>
                </c:pt>
                <c:pt idx="26" formatCode="0">
                  <c:v>6.7</c:v>
                </c:pt>
                <c:pt idx="27" formatCode="0">
                  <c:v>5.3000000000000007</c:v>
                </c:pt>
                <c:pt idx="29" formatCode="0">
                  <c:v>6.3000000000000007</c:v>
                </c:pt>
                <c:pt idx="30" formatCode="0">
                  <c:v>5</c:v>
                </c:pt>
                <c:pt idx="31" formatCode="0">
                  <c:v>10.9</c:v>
                </c:pt>
                <c:pt idx="32" formatCode="0">
                  <c:v>6.8000000000000007</c:v>
                </c:pt>
                <c:pt idx="33" formatCode="0">
                  <c:v>11</c:v>
                </c:pt>
                <c:pt idx="35" formatCode="0">
                  <c:v>6.3000000000000007</c:v>
                </c:pt>
                <c:pt idx="36" formatCode="0">
                  <c:v>7.2</c:v>
                </c:pt>
                <c:pt idx="37" formatCode="0">
                  <c:v>8.6000000000000014</c:v>
                </c:pt>
              </c:numCache>
            </c:numRef>
          </c:val>
          <c:extLst>
            <c:ext xmlns:c16="http://schemas.microsoft.com/office/drawing/2014/chart" uri="{C3380CC4-5D6E-409C-BE32-E72D297353CC}">
              <c16:uniqueId val="{0000000E-5E0F-4BC8-9647-B8CDFFF23251}"/>
            </c:ext>
          </c:extLst>
        </c:ser>
        <c:ser>
          <c:idx val="11"/>
          <c:order val="11"/>
          <c:tx>
            <c:strRef>
              <c:f>'Grafiki + dati'!$AE$31</c:f>
              <c:strCache>
                <c:ptCount val="1"/>
                <c:pt idx="0">
                  <c:v>Nē, neziņotu, jo ir negatīva pieredze</c:v>
                </c:pt>
              </c:strCache>
            </c:strRef>
          </c:tx>
          <c:spPr>
            <a:solidFill>
              <a:srgbClr val="E267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dati'!$AE$32:$AE$69</c:f>
              <c:numCache>
                <c:formatCode>General</c:formatCode>
                <c:ptCount val="38"/>
                <c:pt idx="0" formatCode="0">
                  <c:v>4.8</c:v>
                </c:pt>
                <c:pt idx="2" formatCode="0">
                  <c:v>5.2</c:v>
                </c:pt>
                <c:pt idx="3" formatCode="0">
                  <c:v>4.5</c:v>
                </c:pt>
                <c:pt idx="5" formatCode="0">
                  <c:v>3.1</c:v>
                </c:pt>
                <c:pt idx="6" formatCode="0">
                  <c:v>3.5</c:v>
                </c:pt>
                <c:pt idx="7" formatCode="0">
                  <c:v>7.7</c:v>
                </c:pt>
                <c:pt idx="8" formatCode="0">
                  <c:v>3.7</c:v>
                </c:pt>
                <c:pt idx="9" formatCode="0">
                  <c:v>6.5</c:v>
                </c:pt>
                <c:pt idx="10" formatCode="0">
                  <c:v>3.5</c:v>
                </c:pt>
                <c:pt idx="12" formatCode="0">
                  <c:v>4.8</c:v>
                </c:pt>
                <c:pt idx="13" formatCode="0">
                  <c:v>5</c:v>
                </c:pt>
                <c:pt idx="15" formatCode="0">
                  <c:v>7</c:v>
                </c:pt>
                <c:pt idx="16" formatCode="0">
                  <c:v>4.7</c:v>
                </c:pt>
                <c:pt idx="17" formatCode="0">
                  <c:v>4.4000000000000004</c:v>
                </c:pt>
                <c:pt idx="19" formatCode="0">
                  <c:v>4.5</c:v>
                </c:pt>
                <c:pt idx="20" formatCode="0">
                  <c:v>5.2</c:v>
                </c:pt>
                <c:pt idx="21" formatCode="0">
                  <c:v>4.4000000000000004</c:v>
                </c:pt>
                <c:pt idx="23" formatCode="0">
                  <c:v>4.4000000000000004</c:v>
                </c:pt>
                <c:pt idx="24" formatCode="0">
                  <c:v>4.9000000000000004</c:v>
                </c:pt>
                <c:pt idx="25" formatCode="0">
                  <c:v>5.4</c:v>
                </c:pt>
                <c:pt idx="26" formatCode="0">
                  <c:v>7.4</c:v>
                </c:pt>
                <c:pt idx="27" formatCode="0">
                  <c:v>4.2</c:v>
                </c:pt>
                <c:pt idx="29" formatCode="0">
                  <c:v>4.5999999999999996</c:v>
                </c:pt>
                <c:pt idx="30" formatCode="0">
                  <c:v>4.9000000000000004</c:v>
                </c:pt>
                <c:pt idx="31" formatCode="0">
                  <c:v>3.1</c:v>
                </c:pt>
                <c:pt idx="32" formatCode="0">
                  <c:v>7.5</c:v>
                </c:pt>
                <c:pt idx="33" formatCode="0">
                  <c:v>3.4</c:v>
                </c:pt>
                <c:pt idx="35" formatCode="0">
                  <c:v>4.5999999999999996</c:v>
                </c:pt>
                <c:pt idx="36" formatCode="0">
                  <c:v>4.9000000000000004</c:v>
                </c:pt>
                <c:pt idx="37" formatCode="0">
                  <c:v>5</c:v>
                </c:pt>
              </c:numCache>
            </c:numRef>
          </c:val>
          <c:extLst>
            <c:ext xmlns:c16="http://schemas.microsoft.com/office/drawing/2014/chart" uri="{C3380CC4-5D6E-409C-BE32-E72D297353CC}">
              <c16:uniqueId val="{0000000F-5E0F-4BC8-9647-B8CDFFF23251}"/>
            </c:ext>
          </c:extLst>
        </c:ser>
        <c:ser>
          <c:idx val="12"/>
          <c:order val="12"/>
          <c:tx>
            <c:strRef>
              <c:f>'Grafiki + dati'!$AF$31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dati'!$AF$32:$AF$69</c:f>
              <c:numCache>
                <c:formatCode>General</c:formatCode>
                <c:ptCount val="38"/>
                <c:pt idx="0" formatCode="0">
                  <c:v>7.9</c:v>
                </c:pt>
                <c:pt idx="2" formatCode="0">
                  <c:v>7.5</c:v>
                </c:pt>
                <c:pt idx="3" formatCode="0">
                  <c:v>8.1999999999999993</c:v>
                </c:pt>
                <c:pt idx="5" formatCode="0">
                  <c:v>9.6</c:v>
                </c:pt>
                <c:pt idx="6" formatCode="0">
                  <c:v>9.1999999999999993</c:v>
                </c:pt>
                <c:pt idx="7" formatCode="0">
                  <c:v>5</c:v>
                </c:pt>
                <c:pt idx="8" formatCode="0">
                  <c:v>9</c:v>
                </c:pt>
                <c:pt idx="9" formatCode="0">
                  <c:v>6.2</c:v>
                </c:pt>
                <c:pt idx="10" formatCode="0">
                  <c:v>9.1999999999999993</c:v>
                </c:pt>
                <c:pt idx="12" formatCode="0">
                  <c:v>7.9</c:v>
                </c:pt>
                <c:pt idx="13" formatCode="0">
                  <c:v>7.7</c:v>
                </c:pt>
                <c:pt idx="15" formatCode="0">
                  <c:v>5.7</c:v>
                </c:pt>
                <c:pt idx="16" formatCode="0">
                  <c:v>8</c:v>
                </c:pt>
                <c:pt idx="17" formatCode="0">
                  <c:v>8.3000000000000007</c:v>
                </c:pt>
                <c:pt idx="19" formatCode="0">
                  <c:v>8.1999999999999993</c:v>
                </c:pt>
                <c:pt idx="20" formatCode="0">
                  <c:v>7.5</c:v>
                </c:pt>
                <c:pt idx="21" formatCode="0">
                  <c:v>8.3000000000000007</c:v>
                </c:pt>
                <c:pt idx="23" formatCode="0">
                  <c:v>8.3000000000000007</c:v>
                </c:pt>
                <c:pt idx="24" formatCode="0">
                  <c:v>7.8</c:v>
                </c:pt>
                <c:pt idx="25" formatCode="0">
                  <c:v>7.3</c:v>
                </c:pt>
                <c:pt idx="26" formatCode="0">
                  <c:v>5.3</c:v>
                </c:pt>
                <c:pt idx="27" formatCode="0">
                  <c:v>8.5</c:v>
                </c:pt>
                <c:pt idx="29" formatCode="0">
                  <c:v>8.1000000000000014</c:v>
                </c:pt>
                <c:pt idx="30" formatCode="0">
                  <c:v>7.8</c:v>
                </c:pt>
                <c:pt idx="31" formatCode="0">
                  <c:v>9.6</c:v>
                </c:pt>
                <c:pt idx="32" formatCode="0">
                  <c:v>5.2</c:v>
                </c:pt>
                <c:pt idx="33" formatCode="0">
                  <c:v>9.3000000000000007</c:v>
                </c:pt>
                <c:pt idx="35" formatCode="0">
                  <c:v>8.1000000000000014</c:v>
                </c:pt>
                <c:pt idx="36" formatCode="0">
                  <c:v>7.8</c:v>
                </c:pt>
                <c:pt idx="37" formatCode="0">
                  <c:v>7.7</c:v>
                </c:pt>
              </c:numCache>
            </c:numRef>
          </c:val>
          <c:extLst>
            <c:ext xmlns:c16="http://schemas.microsoft.com/office/drawing/2014/chart" uri="{C3380CC4-5D6E-409C-BE32-E72D297353CC}">
              <c16:uniqueId val="{00000010-5E0F-4BC8-9647-B8CDFFF23251}"/>
            </c:ext>
          </c:extLst>
        </c:ser>
        <c:ser>
          <c:idx val="13"/>
          <c:order val="13"/>
          <c:tx>
            <c:strRef>
              <c:f>'Grafiki + dati'!$AG$31</c:f>
              <c:strCache>
                <c:ptCount val="1"/>
                <c:pt idx="0">
                  <c:v>Nē, neziņotu kāda cita iemesla dēļ</c:v>
                </c:pt>
              </c:strCache>
            </c:strRef>
          </c:tx>
          <c:spPr>
            <a:solidFill>
              <a:srgbClr val="8765E5"/>
            </a:solidFill>
            <a:ln>
              <a:noFill/>
            </a:ln>
            <a:effectLst/>
          </c:spPr>
          <c:invertIfNegative val="0"/>
          <c:dLbls>
            <c:dLbl>
              <c:idx val="0"/>
              <c:layout>
                <c:manualLayout>
                  <c:x val="9.0207961314279165E-3"/>
                  <c:y val="3.5266240011503888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E0F-4BC8-9647-B8CDFFF23251}"/>
                </c:ext>
              </c:extLst>
            </c:dLbl>
            <c:dLbl>
              <c:idx val="2"/>
              <c:layout>
                <c:manualLayout>
                  <c:x val="7.517330109523246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5E0F-4BC8-9647-B8CDFFF23251}"/>
                </c:ext>
              </c:extLst>
            </c:dLbl>
            <c:dLbl>
              <c:idx val="3"/>
              <c:layout>
                <c:manualLayout>
                  <c:x val="7.5173301095233565E-3"/>
                  <c:y val="3.5266240011503888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5E0F-4BC8-9647-B8CDFFF23251}"/>
                </c:ext>
              </c:extLst>
            </c:dLbl>
            <c:dLbl>
              <c:idx val="5"/>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14-5E0F-4BC8-9647-B8CDFFF23251}"/>
                </c:ext>
              </c:extLst>
            </c:dLbl>
            <c:dLbl>
              <c:idx val="6"/>
              <c:layout>
                <c:manualLayout>
                  <c:x val="1.0524262153332698E-2"/>
                  <c:y val="7.053248002300777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5E0F-4BC8-9647-B8CDFFF23251}"/>
                </c:ext>
              </c:extLst>
            </c:dLbl>
            <c:dLbl>
              <c:idx val="7"/>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5E0F-4BC8-9647-B8CDFFF23251}"/>
                </c:ext>
              </c:extLst>
            </c:dLbl>
            <c:dLbl>
              <c:idx val="8"/>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E0F-4BC8-9647-B8CDFFF23251}"/>
                </c:ext>
              </c:extLst>
            </c:dLbl>
            <c:dLbl>
              <c:idx val="10"/>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5E0F-4BC8-9647-B8CDFFF23251}"/>
                </c:ext>
              </c:extLst>
            </c:dLbl>
            <c:dLbl>
              <c:idx val="12"/>
              <c:layout>
                <c:manualLayout>
                  <c:x val="9.0207961314280275E-3"/>
                  <c:y val="7.053248002300777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5E0F-4BC8-9647-B8CDFFF23251}"/>
                </c:ext>
              </c:extLst>
            </c:dLbl>
            <c:dLbl>
              <c:idx val="13"/>
              <c:layout>
                <c:manualLayout>
                  <c:x val="1.353119419714215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5E0F-4BC8-9647-B8CDFFF23251}"/>
                </c:ext>
              </c:extLst>
            </c:dLbl>
            <c:dLbl>
              <c:idx val="15"/>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1B-5E0F-4BC8-9647-B8CDFFF23251}"/>
                </c:ext>
              </c:extLst>
            </c:dLbl>
            <c:dLbl>
              <c:idx val="16"/>
              <c:layout>
                <c:manualLayout>
                  <c:x val="9.0207961314279165E-3"/>
                  <c:y val="7.053248002300777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5E0F-4BC8-9647-B8CDFFF23251}"/>
                </c:ext>
              </c:extLst>
            </c:dLbl>
            <c:dLbl>
              <c:idx val="17"/>
              <c:layout>
                <c:manualLayout>
                  <c:x val="7.5173301095233565E-3"/>
                  <c:y val="1.5146734764336083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5E0F-4BC8-9647-B8CDFFF23251}"/>
                </c:ext>
              </c:extLst>
            </c:dLbl>
            <c:dLbl>
              <c:idx val="19"/>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5E0F-4BC8-9647-B8CDFFF23251}"/>
                </c:ext>
              </c:extLst>
            </c:dLbl>
            <c:dLbl>
              <c:idx val="20"/>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5E0F-4BC8-9647-B8CDFFF23251}"/>
                </c:ext>
              </c:extLst>
            </c:dLbl>
            <c:dLbl>
              <c:idx val="21"/>
              <c:layout>
                <c:manualLayout>
                  <c:x val="9.0207961314279165E-3"/>
                  <c:y val="-7.053248002300777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5E0F-4BC8-9647-B8CDFFF23251}"/>
                </c:ext>
              </c:extLst>
            </c:dLbl>
            <c:dLbl>
              <c:idx val="23"/>
              <c:layout>
                <c:manualLayout>
                  <c:x val="7.517330109523246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5E0F-4BC8-9647-B8CDFFF23251}"/>
                </c:ext>
              </c:extLst>
            </c:dLbl>
            <c:dLbl>
              <c:idx val="24"/>
              <c:layout>
                <c:manualLayout>
                  <c:x val="9.020796131428027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5E0F-4BC8-9647-B8CDFFF23251}"/>
                </c:ext>
              </c:extLst>
            </c:dLbl>
            <c:dLbl>
              <c:idx val="25"/>
              <c:layout>
                <c:manualLayout>
                  <c:x val="7.5173301095231354E-3"/>
                  <c:y val="-1.4106496004601555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5E0F-4BC8-9647-B8CDFFF23251}"/>
                </c:ext>
              </c:extLst>
            </c:dLbl>
            <c:dLbl>
              <c:idx val="26"/>
              <c:layout>
                <c:manualLayout>
                  <c:x val="7.517330109523246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5E0F-4BC8-9647-B8CDFFF23251}"/>
                </c:ext>
              </c:extLst>
            </c:dLbl>
            <c:dLbl>
              <c:idx val="27"/>
              <c:layout>
                <c:manualLayout>
                  <c:x val="7.5173301095231354E-3"/>
                  <c:y val="3.0293469500459172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5E0F-4BC8-9647-B8CDFFF23251}"/>
                </c:ext>
              </c:extLst>
            </c:dLbl>
            <c:dLbl>
              <c:idx val="29"/>
              <c:layout>
                <c:manualLayout>
                  <c:x val="6.013864087618684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5E0F-4BC8-9647-B8CDFFF23251}"/>
                </c:ext>
              </c:extLst>
            </c:dLbl>
            <c:dLbl>
              <c:idx val="30"/>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5E0F-4BC8-9647-B8CDFFF23251}"/>
                </c:ext>
              </c:extLst>
            </c:dLbl>
            <c:dLbl>
              <c:idx val="31"/>
              <c:layout>
                <c:manualLayout>
                  <c:x val="9.020796131428027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5E0F-4BC8-9647-B8CDFFF23251}"/>
                </c:ext>
              </c:extLst>
            </c:dLbl>
            <c:dLbl>
              <c:idx val="32"/>
              <c:layout>
                <c:manualLayout>
                  <c:x val="9.020796131428027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5E0F-4BC8-9647-B8CDFFF23251}"/>
                </c:ext>
              </c:extLst>
            </c:dLbl>
            <c:dLbl>
              <c:idx val="35"/>
              <c:layout>
                <c:manualLayout>
                  <c:x val="9.0207961314279165E-3"/>
                  <c:y val="1.923635313279298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5E0F-4BC8-9647-B8CDFFF23251}"/>
                </c:ext>
              </c:extLst>
            </c:dLbl>
            <c:dLbl>
              <c:idx val="36"/>
              <c:layout>
                <c:manualLayout>
                  <c:x val="9.0207961314279165E-3"/>
                  <c:y val="1.92363531327915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B-5E0F-4BC8-9647-B8CDFFF23251}"/>
                </c:ext>
              </c:extLst>
            </c:dLbl>
            <c:dLbl>
              <c:idx val="37"/>
              <c:layout>
                <c:manualLayout>
                  <c:x val="9.020796131427916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5E0F-4BC8-9647-B8CDFFF2325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dati'!$AG$32:$AG$69</c:f>
              <c:numCache>
                <c:formatCode>General</c:formatCode>
                <c:ptCount val="38"/>
                <c:pt idx="0" formatCode="0">
                  <c:v>0.8</c:v>
                </c:pt>
                <c:pt idx="2" formatCode="0">
                  <c:v>1</c:v>
                </c:pt>
                <c:pt idx="3" formatCode="0">
                  <c:v>0.7</c:v>
                </c:pt>
                <c:pt idx="5" formatCode="0">
                  <c:v>3</c:v>
                </c:pt>
                <c:pt idx="6" formatCode="0">
                  <c:v>0.5</c:v>
                </c:pt>
                <c:pt idx="7" formatCode="0">
                  <c:v>1</c:v>
                </c:pt>
                <c:pt idx="8" formatCode="0">
                  <c:v>0.5</c:v>
                </c:pt>
                <c:pt idx="9" formatCode="0">
                  <c:v>0</c:v>
                </c:pt>
                <c:pt idx="10" formatCode="0">
                  <c:v>1.2</c:v>
                </c:pt>
                <c:pt idx="12" formatCode="0">
                  <c:v>1.1000000000000001</c:v>
                </c:pt>
                <c:pt idx="13" formatCode="0.0">
                  <c:v>0.2</c:v>
                </c:pt>
                <c:pt idx="15" formatCode="0">
                  <c:v>2.8</c:v>
                </c:pt>
                <c:pt idx="16" formatCode="0">
                  <c:v>0.6</c:v>
                </c:pt>
                <c:pt idx="17" formatCode="0">
                  <c:v>0.7</c:v>
                </c:pt>
                <c:pt idx="19" formatCode="0">
                  <c:v>1</c:v>
                </c:pt>
                <c:pt idx="20" formatCode="0">
                  <c:v>0.8</c:v>
                </c:pt>
                <c:pt idx="21" formatCode="0">
                  <c:v>0.8</c:v>
                </c:pt>
                <c:pt idx="23" formatCode="0">
                  <c:v>1</c:v>
                </c:pt>
                <c:pt idx="24" formatCode="0">
                  <c:v>1.1000000000000001</c:v>
                </c:pt>
                <c:pt idx="25" formatCode="0">
                  <c:v>0.6</c:v>
                </c:pt>
                <c:pt idx="26" formatCode="0">
                  <c:v>0.5</c:v>
                </c:pt>
                <c:pt idx="27" formatCode="0">
                  <c:v>0.6</c:v>
                </c:pt>
                <c:pt idx="29" formatCode="0">
                  <c:v>0.6</c:v>
                </c:pt>
                <c:pt idx="30" formatCode="0">
                  <c:v>0.8</c:v>
                </c:pt>
                <c:pt idx="31" formatCode="0">
                  <c:v>1.4</c:v>
                </c:pt>
                <c:pt idx="32" formatCode="0">
                  <c:v>1.6</c:v>
                </c:pt>
                <c:pt idx="33" formatCode="0">
                  <c:v>0</c:v>
                </c:pt>
                <c:pt idx="35" formatCode="0">
                  <c:v>0.6</c:v>
                </c:pt>
                <c:pt idx="36" formatCode="0">
                  <c:v>0.5</c:v>
                </c:pt>
                <c:pt idx="37" formatCode="0">
                  <c:v>1.5</c:v>
                </c:pt>
              </c:numCache>
            </c:numRef>
          </c:val>
          <c:extLst>
            <c:ext xmlns:c16="http://schemas.microsoft.com/office/drawing/2014/chart" uri="{C3380CC4-5D6E-409C-BE32-E72D297353CC}">
              <c16:uniqueId val="{0000002D-5E0F-4BC8-9647-B8CDFFF23251}"/>
            </c:ext>
          </c:extLst>
        </c:ser>
        <c:ser>
          <c:idx val="14"/>
          <c:order val="14"/>
          <c:tx>
            <c:strRef>
              <c:f>'Grafiki + dati'!$AH$31</c:f>
              <c:strCache>
                <c:ptCount val="1"/>
                <c:pt idx="0">
                  <c:v>x</c:v>
                </c:pt>
              </c:strCache>
            </c:strRef>
          </c:tx>
          <c:spPr>
            <a:noFill/>
            <a:ln>
              <a:noFill/>
            </a:ln>
            <a:effectLst/>
          </c:spPr>
          <c:invertIfNegative val="0"/>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dati'!$AH$32:$AH$69</c:f>
              <c:numCache>
                <c:formatCode>General</c:formatCode>
                <c:ptCount val="38"/>
                <c:pt idx="0" formatCode="0">
                  <c:v>7.2</c:v>
                </c:pt>
                <c:pt idx="2" formatCode="0">
                  <c:v>7</c:v>
                </c:pt>
                <c:pt idx="3" formatCode="0">
                  <c:v>7.3</c:v>
                </c:pt>
                <c:pt idx="5" formatCode="0">
                  <c:v>5</c:v>
                </c:pt>
                <c:pt idx="6" formatCode="0">
                  <c:v>7.5</c:v>
                </c:pt>
                <c:pt idx="7" formatCode="0">
                  <c:v>7</c:v>
                </c:pt>
                <c:pt idx="8" formatCode="0">
                  <c:v>7.5</c:v>
                </c:pt>
                <c:pt idx="9" formatCode="0">
                  <c:v>8</c:v>
                </c:pt>
                <c:pt idx="10" formatCode="0">
                  <c:v>6.8</c:v>
                </c:pt>
                <c:pt idx="12" formatCode="0">
                  <c:v>6.9</c:v>
                </c:pt>
                <c:pt idx="13" formatCode="0">
                  <c:v>7.8</c:v>
                </c:pt>
                <c:pt idx="15" formatCode="0">
                  <c:v>5.2</c:v>
                </c:pt>
                <c:pt idx="16" formatCode="0">
                  <c:v>7.4</c:v>
                </c:pt>
                <c:pt idx="17" formatCode="0">
                  <c:v>7.3</c:v>
                </c:pt>
                <c:pt idx="19" formatCode="0">
                  <c:v>7</c:v>
                </c:pt>
                <c:pt idx="20" formatCode="0">
                  <c:v>7.2</c:v>
                </c:pt>
                <c:pt idx="21" formatCode="0">
                  <c:v>7.2</c:v>
                </c:pt>
                <c:pt idx="23" formatCode="0">
                  <c:v>7</c:v>
                </c:pt>
                <c:pt idx="24" formatCode="0">
                  <c:v>6.9</c:v>
                </c:pt>
                <c:pt idx="25" formatCode="0">
                  <c:v>7.4</c:v>
                </c:pt>
                <c:pt idx="26" formatCode="0">
                  <c:v>7.5</c:v>
                </c:pt>
                <c:pt idx="27" formatCode="0">
                  <c:v>7.4</c:v>
                </c:pt>
                <c:pt idx="29" formatCode="0">
                  <c:v>7.4</c:v>
                </c:pt>
                <c:pt idx="30" formatCode="0">
                  <c:v>7.2</c:v>
                </c:pt>
                <c:pt idx="31" formatCode="0">
                  <c:v>6.6</c:v>
                </c:pt>
                <c:pt idx="32" formatCode="0">
                  <c:v>6.4</c:v>
                </c:pt>
                <c:pt idx="33" formatCode="0">
                  <c:v>8</c:v>
                </c:pt>
                <c:pt idx="35" formatCode="0">
                  <c:v>7.4</c:v>
                </c:pt>
                <c:pt idx="36" formatCode="0">
                  <c:v>7.5</c:v>
                </c:pt>
                <c:pt idx="37" formatCode="0">
                  <c:v>6.5</c:v>
                </c:pt>
              </c:numCache>
            </c:numRef>
          </c:val>
          <c:extLst>
            <c:ext xmlns:c16="http://schemas.microsoft.com/office/drawing/2014/chart" uri="{C3380CC4-5D6E-409C-BE32-E72D297353CC}">
              <c16:uniqueId val="{0000002E-5E0F-4BC8-9647-B8CDFFF23251}"/>
            </c:ext>
          </c:extLst>
        </c:ser>
        <c:ser>
          <c:idx val="15"/>
          <c:order val="15"/>
          <c:tx>
            <c:strRef>
              <c:f>'Grafiki + dati'!$AI$31</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dati'!$S$32:$S$69</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dati'!$AI$32:$AI$69</c:f>
              <c:numCache>
                <c:formatCode>General</c:formatCode>
                <c:ptCount val="38"/>
                <c:pt idx="0" formatCode="0">
                  <c:v>12.6</c:v>
                </c:pt>
                <c:pt idx="2" formatCode="0">
                  <c:v>10.9</c:v>
                </c:pt>
                <c:pt idx="3" formatCode="0">
                  <c:v>14.1</c:v>
                </c:pt>
                <c:pt idx="5" formatCode="0">
                  <c:v>15.1</c:v>
                </c:pt>
                <c:pt idx="6" formatCode="0">
                  <c:v>14.9</c:v>
                </c:pt>
                <c:pt idx="7" formatCode="0">
                  <c:v>9.8000000000000007</c:v>
                </c:pt>
                <c:pt idx="8" formatCode="0">
                  <c:v>8</c:v>
                </c:pt>
                <c:pt idx="9" formatCode="0">
                  <c:v>15.1</c:v>
                </c:pt>
                <c:pt idx="10" formatCode="0">
                  <c:v>14.2</c:v>
                </c:pt>
                <c:pt idx="12" formatCode="0">
                  <c:v>12.1</c:v>
                </c:pt>
                <c:pt idx="13" formatCode="0">
                  <c:v>13.4</c:v>
                </c:pt>
                <c:pt idx="15" formatCode="0">
                  <c:v>7.7</c:v>
                </c:pt>
                <c:pt idx="16" formatCode="0">
                  <c:v>13.8</c:v>
                </c:pt>
                <c:pt idx="17" formatCode="0">
                  <c:v>11.5</c:v>
                </c:pt>
                <c:pt idx="19" formatCode="0">
                  <c:v>11.2</c:v>
                </c:pt>
                <c:pt idx="20" formatCode="0">
                  <c:v>12.6</c:v>
                </c:pt>
                <c:pt idx="21" formatCode="0">
                  <c:v>13.3</c:v>
                </c:pt>
                <c:pt idx="23" formatCode="0">
                  <c:v>9.1999999999999993</c:v>
                </c:pt>
                <c:pt idx="24" formatCode="0">
                  <c:v>10.4</c:v>
                </c:pt>
                <c:pt idx="25" formatCode="0">
                  <c:v>16.8</c:v>
                </c:pt>
                <c:pt idx="26" formatCode="0">
                  <c:v>14.9</c:v>
                </c:pt>
                <c:pt idx="27" formatCode="0">
                  <c:v>9.6999999999999993</c:v>
                </c:pt>
                <c:pt idx="29" formatCode="0">
                  <c:v>17.5</c:v>
                </c:pt>
                <c:pt idx="30" formatCode="0">
                  <c:v>8.1</c:v>
                </c:pt>
                <c:pt idx="31" formatCode="0">
                  <c:v>11.5</c:v>
                </c:pt>
                <c:pt idx="32" formatCode="0">
                  <c:v>10.9</c:v>
                </c:pt>
                <c:pt idx="33" formatCode="0">
                  <c:v>11.2</c:v>
                </c:pt>
                <c:pt idx="35" formatCode="0">
                  <c:v>17.5</c:v>
                </c:pt>
                <c:pt idx="36" formatCode="0">
                  <c:v>8.9</c:v>
                </c:pt>
                <c:pt idx="37" formatCode="0">
                  <c:v>11.5</c:v>
                </c:pt>
              </c:numCache>
            </c:numRef>
          </c:val>
          <c:extLst>
            <c:ext xmlns:c16="http://schemas.microsoft.com/office/drawing/2014/chart" uri="{C3380CC4-5D6E-409C-BE32-E72D297353CC}">
              <c16:uniqueId val="{0000002F-5E0F-4BC8-9647-B8CDFFF23251}"/>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20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t"/>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ayout>
        <c:manualLayout>
          <c:xMode val="edge"/>
          <c:yMode val="edge"/>
          <c:x val="7.1774639203669707E-2"/>
          <c:y val="0.12815716411932221"/>
          <c:w val="0.90135025454745188"/>
          <c:h val="0.10103268062250642"/>
        </c:manualLayout>
      </c:layout>
      <c:overlay val="0"/>
      <c:spPr>
        <a:noFill/>
        <a:ln>
          <a:solidFill>
            <a:sysClr val="window" lastClr="FFFFFF">
              <a:lumMod val="75000"/>
            </a:sysClr>
          </a:solid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986372564356613"/>
          <c:y val="0.22341556046114358"/>
          <c:w val="0.41751032776532077"/>
          <c:h val="0.67420568676870352"/>
        </c:manualLayout>
      </c:layout>
      <c:pieChart>
        <c:varyColors val="1"/>
        <c:ser>
          <c:idx val="0"/>
          <c:order val="0"/>
          <c:spPr>
            <a:ln>
              <a:noFill/>
            </a:ln>
          </c:spPr>
          <c:dPt>
            <c:idx val="0"/>
            <c:bubble3D val="0"/>
            <c:explosion val="23"/>
            <c:spPr>
              <a:solidFill>
                <a:srgbClr val="75BD78"/>
              </a:solidFill>
              <a:ln w="19050">
                <a:noFill/>
              </a:ln>
              <a:effectLst/>
            </c:spPr>
            <c:extLst>
              <c:ext xmlns:c16="http://schemas.microsoft.com/office/drawing/2014/chart" uri="{C3380CC4-5D6E-409C-BE32-E72D297353CC}">
                <c16:uniqueId val="{00000001-02A6-4480-BCA1-B41057A9A0AE}"/>
              </c:ext>
            </c:extLst>
          </c:dPt>
          <c:dPt>
            <c:idx val="1"/>
            <c:bubble3D val="0"/>
            <c:spPr>
              <a:solidFill>
                <a:srgbClr val="EBB853"/>
              </a:solidFill>
              <a:ln w="19050">
                <a:noFill/>
              </a:ln>
              <a:effectLst/>
            </c:spPr>
            <c:extLst>
              <c:ext xmlns:c16="http://schemas.microsoft.com/office/drawing/2014/chart" uri="{C3380CC4-5D6E-409C-BE32-E72D297353CC}">
                <c16:uniqueId val="{00000003-02A6-4480-BCA1-B41057A9A0AE}"/>
              </c:ext>
            </c:extLst>
          </c:dPt>
          <c:dPt>
            <c:idx val="2"/>
            <c:bubble3D val="0"/>
            <c:spPr>
              <a:solidFill>
                <a:sysClr val="window" lastClr="FFFFFF">
                  <a:lumMod val="75000"/>
                </a:sysClr>
              </a:solidFill>
              <a:ln w="19050">
                <a:noFill/>
              </a:ln>
              <a:effectLst/>
            </c:spPr>
            <c:extLst>
              <c:ext xmlns:c16="http://schemas.microsoft.com/office/drawing/2014/chart" uri="{C3380CC4-5D6E-409C-BE32-E72D297353CC}">
                <c16:uniqueId val="{00000005-02A6-4480-BCA1-B41057A9A0AE}"/>
              </c:ext>
            </c:extLst>
          </c:dPt>
          <c:dPt>
            <c:idx val="3"/>
            <c:bubble3D val="0"/>
            <c:spPr>
              <a:solidFill>
                <a:sysClr val="window" lastClr="FFFFFF">
                  <a:lumMod val="75000"/>
                </a:sysClr>
              </a:solidFill>
              <a:ln w="19050">
                <a:noFill/>
              </a:ln>
              <a:effectLst/>
            </c:spPr>
            <c:extLst>
              <c:ext xmlns:c16="http://schemas.microsoft.com/office/drawing/2014/chart" uri="{C3380CC4-5D6E-409C-BE32-E72D297353CC}">
                <c16:uniqueId val="{00000007-02A6-4480-BCA1-B41057A9A0AE}"/>
              </c:ext>
            </c:extLst>
          </c:dPt>
          <c:dPt>
            <c:idx val="4"/>
            <c:bubble3D val="0"/>
            <c:spPr>
              <a:solidFill>
                <a:srgbClr val="B45210"/>
              </a:solidFill>
              <a:ln w="19050">
                <a:noFill/>
              </a:ln>
              <a:effectLst/>
            </c:spPr>
            <c:extLst>
              <c:ext xmlns:c16="http://schemas.microsoft.com/office/drawing/2014/chart" uri="{C3380CC4-5D6E-409C-BE32-E72D297353CC}">
                <c16:uniqueId val="{00000009-02A6-4480-BCA1-B41057A9A0AE}"/>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02A6-4480-BCA1-B41057A9A0AE}"/>
              </c:ext>
            </c:extLst>
          </c:dPt>
          <c:dLbls>
            <c:dLbl>
              <c:idx val="0"/>
              <c:layout>
                <c:manualLayout>
                  <c:x val="-1.1567097159212714E-3"/>
                  <c:y val="8.572948561747255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2A6-4480-BCA1-B41057A9A0AE}"/>
                </c:ext>
              </c:extLst>
            </c:dLbl>
            <c:dLbl>
              <c:idx val="1"/>
              <c:layout>
                <c:manualLayout>
                  <c:x val="3.9549980875506138E-3"/>
                  <c:y val="4.460141494475334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2A6-4480-BCA1-B41057A9A0AE}"/>
                </c:ext>
              </c:extLst>
            </c:dLbl>
            <c:dLbl>
              <c:idx val="2"/>
              <c:layout>
                <c:manualLayout>
                  <c:x val="-2.1739931515183171E-2"/>
                  <c:y val="-1.258846784976904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2A6-4480-BCA1-B41057A9A0AE}"/>
                </c:ext>
              </c:extLst>
            </c:dLbl>
            <c:dLbl>
              <c:idx val="3"/>
              <c:layout>
                <c:manualLayout>
                  <c:x val="2.6311141131297212E-2"/>
                  <c:y val="-1.091218422111008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2A6-4480-BCA1-B41057A9A0AE}"/>
                </c:ext>
              </c:extLst>
            </c:dLbl>
            <c:dLbl>
              <c:idx val="4"/>
              <c:layout>
                <c:manualLayout>
                  <c:x val="5.8193328848969257E-3"/>
                  <c:y val="-1.830664055367737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2A6-4480-BCA1-B41057A9A0AE}"/>
                </c:ext>
              </c:extLst>
            </c:dLbl>
            <c:dLbl>
              <c:idx val="5"/>
              <c:layout>
                <c:manualLayout>
                  <c:x val="3.097387198459484E-2"/>
                  <c:y val="6.1022135178924585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2A6-4480-BCA1-B41057A9A0AE}"/>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dati'!$S$78:$S$80</c:f>
              <c:strCache>
                <c:ptCount val="3"/>
                <c:pt idx="0">
                  <c:v>Jā</c:v>
                </c:pt>
                <c:pt idx="1">
                  <c:v>Nē</c:v>
                </c:pt>
                <c:pt idx="2">
                  <c:v>Grūti pateikt</c:v>
                </c:pt>
              </c:strCache>
            </c:strRef>
          </c:cat>
          <c:val>
            <c:numRef>
              <c:f>'Grafiki + dati'!$T$78:$T$80</c:f>
              <c:numCache>
                <c:formatCode>General</c:formatCode>
                <c:ptCount val="3"/>
                <c:pt idx="0">
                  <c:v>17.399999999999999</c:v>
                </c:pt>
                <c:pt idx="1">
                  <c:v>78</c:v>
                </c:pt>
                <c:pt idx="2">
                  <c:v>4.5999999999999996</c:v>
                </c:pt>
              </c:numCache>
            </c:numRef>
          </c:val>
          <c:extLst>
            <c:ext xmlns:c16="http://schemas.microsoft.com/office/drawing/2014/chart" uri="{C3380CC4-5D6E-409C-BE32-E72D297353CC}">
              <c16:uniqueId val="{0000000C-02A6-4480-BCA1-B41057A9A0AE}"/>
            </c:ext>
          </c:extLst>
        </c:ser>
        <c:dLbls>
          <c:showLegendKey val="0"/>
          <c:showVal val="0"/>
          <c:showCatName val="0"/>
          <c:showSerName val="0"/>
          <c:showPercent val="0"/>
          <c:showBubbleSize val="0"/>
          <c:showLeaderLines val="0"/>
        </c:dLbls>
        <c:firstSliceAng val="1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4637145370799923"/>
          <c:y val="0.12556401818067614"/>
          <c:w val="0.72423768440871905"/>
          <c:h val="0.80122762630713396"/>
        </c:manualLayout>
      </c:layout>
      <c:barChart>
        <c:barDir val="bar"/>
        <c:grouping val="stacked"/>
        <c:varyColors val="0"/>
        <c:ser>
          <c:idx val="0"/>
          <c:order val="0"/>
          <c:tx>
            <c:strRef>
              <c:f>'Grafiki + dati'!$T$104</c:f>
              <c:strCache>
                <c:ptCount val="1"/>
                <c:pt idx="0">
                  <c:v>Jā</c:v>
                </c:pt>
              </c:strCache>
            </c:strRef>
          </c:tx>
          <c:spPr>
            <a:solidFill>
              <a:srgbClr val="75BD78"/>
            </a:solidFill>
            <a:ln w="25400">
              <a:noFill/>
            </a:ln>
          </c:spPr>
          <c:invertIfNegative val="0"/>
          <c:dLbls>
            <c:spPr>
              <a:noFill/>
              <a:ln>
                <a:noFill/>
              </a:ln>
              <a:effectLst/>
            </c:spPr>
            <c:txPr>
              <a:bodyPr wrap="square" lIns="38100" tIns="19050" rIns="38100" bIns="19050" anchor="ctr">
                <a:spAutoFit/>
              </a:bodyPr>
              <a:lstStyle/>
              <a:p>
                <a:pPr>
                  <a:defRPr sz="900">
                    <a:solidFill>
                      <a:sysClr val="windowText" lastClr="000000"/>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dati'!$S$105:$S$142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dati'!$T$105:$T$142</c:f>
              <c:numCache>
                <c:formatCode>General</c:formatCode>
                <c:ptCount val="38"/>
                <c:pt idx="0" formatCode="0">
                  <c:v>17.399999999999999</c:v>
                </c:pt>
                <c:pt idx="2" formatCode="0">
                  <c:v>18.600000000000001</c:v>
                </c:pt>
                <c:pt idx="3" formatCode="0">
                  <c:v>16.3</c:v>
                </c:pt>
                <c:pt idx="5" formatCode="0">
                  <c:v>21.4</c:v>
                </c:pt>
                <c:pt idx="6" formatCode="0">
                  <c:v>17.8</c:v>
                </c:pt>
                <c:pt idx="7" formatCode="0">
                  <c:v>21.6</c:v>
                </c:pt>
                <c:pt idx="8" formatCode="0">
                  <c:v>17.100000000000001</c:v>
                </c:pt>
                <c:pt idx="9" formatCode="0">
                  <c:v>16.399999999999999</c:v>
                </c:pt>
                <c:pt idx="10" formatCode="0">
                  <c:v>11.2</c:v>
                </c:pt>
                <c:pt idx="12" formatCode="0">
                  <c:v>15.5</c:v>
                </c:pt>
                <c:pt idx="13" formatCode="0">
                  <c:v>20.5</c:v>
                </c:pt>
                <c:pt idx="15" formatCode="0">
                  <c:v>18.100000000000001</c:v>
                </c:pt>
                <c:pt idx="16" formatCode="0">
                  <c:v>16.5</c:v>
                </c:pt>
                <c:pt idx="17" formatCode="0">
                  <c:v>19.100000000000001</c:v>
                </c:pt>
                <c:pt idx="19" formatCode="0">
                  <c:v>12.4</c:v>
                </c:pt>
                <c:pt idx="20" formatCode="0">
                  <c:v>21.2</c:v>
                </c:pt>
                <c:pt idx="21" formatCode="0">
                  <c:v>14.5</c:v>
                </c:pt>
                <c:pt idx="23" formatCode="0">
                  <c:v>16.2</c:v>
                </c:pt>
                <c:pt idx="24" formatCode="0">
                  <c:v>11.9</c:v>
                </c:pt>
                <c:pt idx="25" formatCode="0">
                  <c:v>20.7</c:v>
                </c:pt>
                <c:pt idx="26" formatCode="0">
                  <c:v>19.899999999999999</c:v>
                </c:pt>
                <c:pt idx="27" formatCode="0">
                  <c:v>15.7</c:v>
                </c:pt>
                <c:pt idx="29" formatCode="0">
                  <c:v>19.899999999999999</c:v>
                </c:pt>
                <c:pt idx="30" formatCode="0">
                  <c:v>18.100000000000001</c:v>
                </c:pt>
                <c:pt idx="31" formatCode="0">
                  <c:v>3</c:v>
                </c:pt>
                <c:pt idx="32" formatCode="0">
                  <c:v>26.8</c:v>
                </c:pt>
                <c:pt idx="33" formatCode="0">
                  <c:v>11.2</c:v>
                </c:pt>
                <c:pt idx="35" formatCode="0">
                  <c:v>19.899999999999999</c:v>
                </c:pt>
                <c:pt idx="36" formatCode="0">
                  <c:v>16.600000000000001</c:v>
                </c:pt>
                <c:pt idx="37" formatCode="0">
                  <c:v>15.6</c:v>
                </c:pt>
              </c:numCache>
            </c:numRef>
          </c:val>
          <c:extLst>
            <c:ext xmlns:c16="http://schemas.microsoft.com/office/drawing/2014/chart" uri="{C3380CC4-5D6E-409C-BE32-E72D297353CC}">
              <c16:uniqueId val="{00000000-2A49-4CD0-83FD-2298093756CE}"/>
            </c:ext>
          </c:extLst>
        </c:ser>
        <c:ser>
          <c:idx val="4"/>
          <c:order val="1"/>
          <c:tx>
            <c:strRef>
              <c:f>'Grafiki + dati'!$V$104</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dati'!$S$105:$S$142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dati'!$V$105:$V$142</c:f>
              <c:numCache>
                <c:formatCode>General</c:formatCode>
                <c:ptCount val="38"/>
                <c:pt idx="0" formatCode="0">
                  <c:v>4.5999999999999996</c:v>
                </c:pt>
                <c:pt idx="2" formatCode="0">
                  <c:v>4.2</c:v>
                </c:pt>
                <c:pt idx="3" formatCode="0">
                  <c:v>4.9000000000000004</c:v>
                </c:pt>
                <c:pt idx="5" formatCode="0">
                  <c:v>10.1</c:v>
                </c:pt>
                <c:pt idx="6" formatCode="0">
                  <c:v>6.4</c:v>
                </c:pt>
                <c:pt idx="7" formatCode="0">
                  <c:v>3.1</c:v>
                </c:pt>
                <c:pt idx="8" formatCode="0">
                  <c:v>3.2</c:v>
                </c:pt>
                <c:pt idx="9" formatCode="0">
                  <c:v>3.9</c:v>
                </c:pt>
                <c:pt idx="10" formatCode="0">
                  <c:v>3.5</c:v>
                </c:pt>
                <c:pt idx="12" formatCode="0">
                  <c:v>4.5999999999999996</c:v>
                </c:pt>
                <c:pt idx="13" formatCode="0">
                  <c:v>4.7</c:v>
                </c:pt>
                <c:pt idx="15" formatCode="0">
                  <c:v>5</c:v>
                </c:pt>
                <c:pt idx="16" formatCode="0">
                  <c:v>4.0999999999999996</c:v>
                </c:pt>
                <c:pt idx="17" formatCode="0">
                  <c:v>5.5</c:v>
                </c:pt>
                <c:pt idx="19" formatCode="0">
                  <c:v>3.7</c:v>
                </c:pt>
                <c:pt idx="20" formatCode="0">
                  <c:v>4.5</c:v>
                </c:pt>
                <c:pt idx="21" formatCode="0">
                  <c:v>5.2</c:v>
                </c:pt>
                <c:pt idx="23" formatCode="0">
                  <c:v>3.8</c:v>
                </c:pt>
                <c:pt idx="24" formatCode="0">
                  <c:v>4.3</c:v>
                </c:pt>
                <c:pt idx="25" formatCode="0">
                  <c:v>4.0999999999999996</c:v>
                </c:pt>
                <c:pt idx="26" formatCode="0">
                  <c:v>4.8</c:v>
                </c:pt>
                <c:pt idx="27" formatCode="0">
                  <c:v>4.8</c:v>
                </c:pt>
                <c:pt idx="29" formatCode="0">
                  <c:v>4.3</c:v>
                </c:pt>
                <c:pt idx="30" formatCode="0">
                  <c:v>3</c:v>
                </c:pt>
                <c:pt idx="31" formatCode="0">
                  <c:v>4.7</c:v>
                </c:pt>
                <c:pt idx="32" formatCode="0">
                  <c:v>6</c:v>
                </c:pt>
                <c:pt idx="33" formatCode="0">
                  <c:v>6.1</c:v>
                </c:pt>
                <c:pt idx="35" formatCode="0">
                  <c:v>4.3</c:v>
                </c:pt>
                <c:pt idx="36" formatCode="0">
                  <c:v>2.9</c:v>
                </c:pt>
                <c:pt idx="37" formatCode="0">
                  <c:v>7</c:v>
                </c:pt>
              </c:numCache>
            </c:numRef>
          </c:val>
          <c:extLst>
            <c:ext xmlns:c16="http://schemas.microsoft.com/office/drawing/2014/chart" uri="{C3380CC4-5D6E-409C-BE32-E72D297353CC}">
              <c16:uniqueId val="{00000001-2A49-4CD0-83FD-2298093756CE}"/>
            </c:ext>
          </c:extLst>
        </c:ser>
        <c:ser>
          <c:idx val="2"/>
          <c:order val="2"/>
          <c:tx>
            <c:strRef>
              <c:f>'Grafiki + dati'!$U$104</c:f>
              <c:strCache>
                <c:ptCount val="1"/>
                <c:pt idx="0">
                  <c:v>Nē</c:v>
                </c:pt>
              </c:strCache>
            </c:strRef>
          </c:tx>
          <c:spPr>
            <a:solidFill>
              <a:srgbClr val="EBB853"/>
            </a:solidFill>
            <a:ln w="25400">
              <a:noFill/>
            </a:ln>
          </c:spPr>
          <c:invertIfNegative val="0"/>
          <c:dLbls>
            <c:dLbl>
              <c:idx val="0"/>
              <c:layout>
                <c:manualLayout>
                  <c:x val="-2.3188405797101449E-3"/>
                  <c:y val="1.4849631150011864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49-4CD0-83FD-2298093756CE}"/>
                </c:ext>
              </c:extLst>
            </c:dLbl>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dati'!$S$105:$S$142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dati'!$U$105:$U$142</c:f>
              <c:numCache>
                <c:formatCode>General</c:formatCode>
                <c:ptCount val="38"/>
                <c:pt idx="0" formatCode="0">
                  <c:v>78</c:v>
                </c:pt>
                <c:pt idx="2" formatCode="0">
                  <c:v>77.099999999999994</c:v>
                </c:pt>
                <c:pt idx="3" formatCode="0">
                  <c:v>78.8</c:v>
                </c:pt>
                <c:pt idx="5" formatCode="0">
                  <c:v>68.5</c:v>
                </c:pt>
                <c:pt idx="6" formatCode="0">
                  <c:v>75.7</c:v>
                </c:pt>
                <c:pt idx="7" formatCode="0">
                  <c:v>75.400000000000006</c:v>
                </c:pt>
                <c:pt idx="8" formatCode="0">
                  <c:v>79.7</c:v>
                </c:pt>
                <c:pt idx="9" formatCode="0">
                  <c:v>79.7</c:v>
                </c:pt>
                <c:pt idx="10" formatCode="0">
                  <c:v>85.3</c:v>
                </c:pt>
                <c:pt idx="12" formatCode="0">
                  <c:v>79.900000000000006</c:v>
                </c:pt>
                <c:pt idx="13" formatCode="0">
                  <c:v>74.8</c:v>
                </c:pt>
                <c:pt idx="15" formatCode="0">
                  <c:v>76.900000000000006</c:v>
                </c:pt>
                <c:pt idx="16" formatCode="0">
                  <c:v>79.400000000000006</c:v>
                </c:pt>
                <c:pt idx="17" formatCode="0">
                  <c:v>75.3</c:v>
                </c:pt>
                <c:pt idx="19" formatCode="0">
                  <c:v>84</c:v>
                </c:pt>
                <c:pt idx="20" formatCode="0">
                  <c:v>74.2</c:v>
                </c:pt>
                <c:pt idx="21" formatCode="0">
                  <c:v>80.3</c:v>
                </c:pt>
                <c:pt idx="23" formatCode="0">
                  <c:v>80</c:v>
                </c:pt>
                <c:pt idx="24" formatCode="0">
                  <c:v>83.7</c:v>
                </c:pt>
                <c:pt idx="25" formatCode="0">
                  <c:v>75.099999999999994</c:v>
                </c:pt>
                <c:pt idx="26" formatCode="0">
                  <c:v>75.2</c:v>
                </c:pt>
                <c:pt idx="27" formatCode="0">
                  <c:v>79.599999999999994</c:v>
                </c:pt>
                <c:pt idx="29" formatCode="0">
                  <c:v>75.8</c:v>
                </c:pt>
                <c:pt idx="30" formatCode="0">
                  <c:v>78.8</c:v>
                </c:pt>
                <c:pt idx="31" formatCode="0">
                  <c:v>92.3</c:v>
                </c:pt>
                <c:pt idx="32" formatCode="0">
                  <c:v>67.2</c:v>
                </c:pt>
                <c:pt idx="33" formatCode="0">
                  <c:v>82.7</c:v>
                </c:pt>
                <c:pt idx="35" formatCode="0">
                  <c:v>75.8</c:v>
                </c:pt>
                <c:pt idx="36" formatCode="0">
                  <c:v>80.5</c:v>
                </c:pt>
                <c:pt idx="37" formatCode="0">
                  <c:v>77.5</c:v>
                </c:pt>
              </c:numCache>
            </c:numRef>
          </c:val>
          <c:extLst>
            <c:ext xmlns:c16="http://schemas.microsoft.com/office/drawing/2014/chart" uri="{C3380CC4-5D6E-409C-BE32-E72D297353CC}">
              <c16:uniqueId val="{00000003-2A49-4CD0-83FD-2298093756CE}"/>
            </c:ext>
          </c:extLst>
        </c:ser>
        <c:dLbls>
          <c:showLegendKey val="0"/>
          <c:showVal val="1"/>
          <c:showCatName val="0"/>
          <c:showSerName val="0"/>
          <c:showPercent val="0"/>
          <c:showBubbleSize val="0"/>
        </c:dLbls>
        <c:gapWidth val="45"/>
        <c:overlap val="100"/>
        <c:axId val="539573784"/>
        <c:axId val="1"/>
      </c:barChart>
      <c:catAx>
        <c:axId val="539573784"/>
        <c:scaling>
          <c:orientation val="maxMin"/>
        </c:scaling>
        <c:delete val="0"/>
        <c:axPos val="l"/>
        <c:numFmt formatCode="General" sourceLinked="1"/>
        <c:majorTickMark val="none"/>
        <c:minorTickMark val="none"/>
        <c:tickLblPos val="low"/>
        <c:spPr>
          <a:ln w="3175">
            <a:solidFill>
              <a:srgbClr val="969696"/>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b"/>
        <c:numFmt formatCode="0" sourceLinked="0"/>
        <c:majorTickMark val="out"/>
        <c:minorTickMark val="none"/>
        <c:tickLblPos val="nextTo"/>
        <c:txPr>
          <a:bodyPr/>
          <a:lstStyle/>
          <a:p>
            <a:pPr>
              <a:defRPr sz="900"/>
            </a:pPr>
            <a:endParaRPr lang="lv-LV"/>
          </a:p>
        </c:txPr>
        <c:crossAx val="539573784"/>
        <c:crosses val="max"/>
        <c:crossBetween val="between"/>
        <c:majorUnit val="20"/>
      </c:valAx>
      <c:spPr>
        <a:noFill/>
        <a:ln w="25400">
          <a:noFill/>
        </a:ln>
      </c:spPr>
    </c:plotArea>
    <c:legend>
      <c:legendPos val="t"/>
      <c:layout>
        <c:manualLayout>
          <c:xMode val="edge"/>
          <c:yMode val="edge"/>
          <c:x val="0.38676383959076011"/>
          <c:y val="7.9925470548999983E-2"/>
          <c:w val="0.44785322941594108"/>
          <c:h val="3.6506383680628543E-2"/>
        </c:manualLayout>
      </c:layout>
      <c:overlay val="0"/>
      <c:spPr>
        <a:ln>
          <a:solidFill>
            <a:srgbClr val="969696"/>
          </a:solidFill>
        </a:ln>
      </c:spPr>
      <c:txPr>
        <a:bodyPr/>
        <a:lstStyle/>
        <a:p>
          <a:pPr>
            <a:defRPr sz="900"/>
          </a:pPr>
          <a:endParaRPr lang="lv-LV"/>
        </a:p>
      </c:tx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486844991628809"/>
          <c:y val="0.21243791692315578"/>
          <c:w val="0.61904792008532616"/>
          <c:h val="0.65871232724008899"/>
        </c:manualLayout>
      </c:layout>
      <c:pieChart>
        <c:varyColors val="1"/>
        <c:ser>
          <c:idx val="0"/>
          <c:order val="0"/>
          <c:spPr>
            <a:ln>
              <a:noFill/>
            </a:ln>
          </c:spPr>
          <c:dPt>
            <c:idx val="0"/>
            <c:bubble3D val="0"/>
            <c:spPr>
              <a:solidFill>
                <a:srgbClr val="337551"/>
              </a:solidFill>
              <a:ln w="19050">
                <a:noFill/>
              </a:ln>
              <a:effectLst/>
            </c:spPr>
            <c:extLst>
              <c:ext xmlns:c16="http://schemas.microsoft.com/office/drawing/2014/chart" uri="{C3380CC4-5D6E-409C-BE32-E72D297353CC}">
                <c16:uniqueId val="{00000001-F393-42B0-8260-71DFA0E372C5}"/>
              </c:ext>
            </c:extLst>
          </c:dPt>
          <c:dPt>
            <c:idx val="1"/>
            <c:bubble3D val="0"/>
            <c:spPr>
              <a:solidFill>
                <a:srgbClr val="67BD8E"/>
              </a:solidFill>
              <a:ln w="19050">
                <a:noFill/>
              </a:ln>
              <a:effectLst/>
            </c:spPr>
            <c:extLst>
              <c:ext xmlns:c16="http://schemas.microsoft.com/office/drawing/2014/chart" uri="{C3380CC4-5D6E-409C-BE32-E72D297353CC}">
                <c16:uniqueId val="{00000003-F393-42B0-8260-71DFA0E372C5}"/>
              </c:ext>
            </c:extLst>
          </c:dPt>
          <c:dPt>
            <c:idx val="2"/>
            <c:bubble3D val="0"/>
            <c:spPr>
              <a:solidFill>
                <a:srgbClr val="E49C3C"/>
              </a:solidFill>
              <a:ln w="19050">
                <a:noFill/>
              </a:ln>
              <a:effectLst/>
            </c:spPr>
            <c:extLst>
              <c:ext xmlns:c16="http://schemas.microsoft.com/office/drawing/2014/chart" uri="{C3380CC4-5D6E-409C-BE32-E72D297353CC}">
                <c16:uniqueId val="{00000005-F393-42B0-8260-71DFA0E372C5}"/>
              </c:ext>
            </c:extLst>
          </c:dPt>
          <c:dPt>
            <c:idx val="3"/>
            <c:bubble3D val="0"/>
            <c:spPr>
              <a:solidFill>
                <a:srgbClr val="B45210"/>
              </a:solidFill>
              <a:ln w="19050">
                <a:noFill/>
              </a:ln>
              <a:effectLst/>
            </c:spPr>
            <c:extLst>
              <c:ext xmlns:c16="http://schemas.microsoft.com/office/drawing/2014/chart" uri="{C3380CC4-5D6E-409C-BE32-E72D297353CC}">
                <c16:uniqueId val="{00000007-F393-42B0-8260-71DFA0E372C5}"/>
              </c:ext>
            </c:extLst>
          </c:dPt>
          <c:dPt>
            <c:idx val="4"/>
            <c:bubble3D val="0"/>
            <c:spPr>
              <a:solidFill>
                <a:sysClr val="window" lastClr="FFFFFF">
                  <a:lumMod val="75000"/>
                </a:sysClr>
              </a:solidFill>
              <a:ln w="19050">
                <a:noFill/>
              </a:ln>
              <a:effectLst/>
            </c:spPr>
            <c:extLst>
              <c:ext xmlns:c16="http://schemas.microsoft.com/office/drawing/2014/chart" uri="{C3380CC4-5D6E-409C-BE32-E72D297353CC}">
                <c16:uniqueId val="{00000009-F393-42B0-8260-71DFA0E372C5}"/>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F393-42B0-8260-71DFA0E372C5}"/>
              </c:ext>
            </c:extLst>
          </c:dPt>
          <c:dLbls>
            <c:dLbl>
              <c:idx val="0"/>
              <c:layout>
                <c:manualLayout>
                  <c:x val="-2.2515416142817154E-2"/>
                  <c:y val="6.059291637403215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393-42B0-8260-71DFA0E372C5}"/>
                </c:ext>
              </c:extLst>
            </c:dLbl>
            <c:dLbl>
              <c:idx val="1"/>
              <c:layout>
                <c:manualLayout>
                  <c:x val="-1.6281520253472664E-2"/>
                  <c:y val="4.5654570943849264E-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631553897729317"/>
                      <c:h val="0.1114135840539968"/>
                    </c:manualLayout>
                  </c15:layout>
                </c:ext>
                <c:ext xmlns:c16="http://schemas.microsoft.com/office/drawing/2014/chart" uri="{C3380CC4-5D6E-409C-BE32-E72D297353CC}">
                  <c16:uniqueId val="{00000003-F393-42B0-8260-71DFA0E372C5}"/>
                </c:ext>
              </c:extLst>
            </c:dLbl>
            <c:dLbl>
              <c:idx val="2"/>
              <c:layout>
                <c:manualLayout>
                  <c:x val="1.6425932821977615E-2"/>
                  <c:y val="3.5472075892215398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925117662437269"/>
                      <c:h val="0.1114135840539968"/>
                    </c:manualLayout>
                  </c15:layout>
                </c:ext>
                <c:ext xmlns:c16="http://schemas.microsoft.com/office/drawing/2014/chart" uri="{C3380CC4-5D6E-409C-BE32-E72D297353CC}">
                  <c16:uniqueId val="{00000005-F393-42B0-8260-71DFA0E372C5}"/>
                </c:ext>
              </c:extLst>
            </c:dLbl>
            <c:dLbl>
              <c:idx val="3"/>
              <c:layout>
                <c:manualLayout>
                  <c:x val="5.6389669606696214E-4"/>
                  <c:y val="-4.2067146646041914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393-42B0-8260-71DFA0E372C5}"/>
                </c:ext>
              </c:extLst>
            </c:dLbl>
            <c:dLbl>
              <c:idx val="4"/>
              <c:layout>
                <c:manualLayout>
                  <c:x val="3.1563305638943842E-2"/>
                  <c:y val="1.1264971332959589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393-42B0-8260-71DFA0E372C5}"/>
                </c:ext>
              </c:extLst>
            </c:dLbl>
            <c:dLbl>
              <c:idx val="5"/>
              <c:layout>
                <c:manualLayout>
                  <c:x val="-1.5844561890669004E-2"/>
                  <c:y val="-9.153307632387161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F393-42B0-8260-71DFA0E372C5}"/>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dati'!$S$147:$S$151</c:f>
              <c:strCache>
                <c:ptCount val="5"/>
                <c:pt idx="0">
                  <c:v>Noteikti drīkst</c:v>
                </c:pt>
                <c:pt idx="1">
                  <c:v>Vairāk sliecos domāt, ka drīkst</c:v>
                </c:pt>
                <c:pt idx="2">
                  <c:v>Vairāk sliecos domāt, ka nedrīkst</c:v>
                </c:pt>
                <c:pt idx="3">
                  <c:v>Noteikti nedrīkst</c:v>
                </c:pt>
                <c:pt idx="4">
                  <c:v>Grūti pateikt</c:v>
                </c:pt>
              </c:strCache>
            </c:strRef>
          </c:cat>
          <c:val>
            <c:numRef>
              <c:f>'Grafiki + dati'!$T$147:$T$151</c:f>
              <c:numCache>
                <c:formatCode>General</c:formatCode>
                <c:ptCount val="5"/>
                <c:pt idx="0">
                  <c:v>17.399999999999999</c:v>
                </c:pt>
                <c:pt idx="1">
                  <c:v>39.299999999999997</c:v>
                </c:pt>
                <c:pt idx="2">
                  <c:v>21.1</c:v>
                </c:pt>
                <c:pt idx="3">
                  <c:v>13.4</c:v>
                </c:pt>
                <c:pt idx="4" formatCode="0.0">
                  <c:v>8.8000000000000007</c:v>
                </c:pt>
              </c:numCache>
            </c:numRef>
          </c:val>
          <c:extLst>
            <c:ext xmlns:c16="http://schemas.microsoft.com/office/drawing/2014/chart" uri="{C3380CC4-5D6E-409C-BE32-E72D297353CC}">
              <c16:uniqueId val="{0000000C-F393-42B0-8260-71DFA0E372C5}"/>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4637145370799923"/>
          <c:y val="0.13618593988479688"/>
          <c:w val="0.72423768440871905"/>
          <c:h val="0.79060575980424419"/>
        </c:manualLayout>
      </c:layout>
      <c:barChart>
        <c:barDir val="bar"/>
        <c:grouping val="stacked"/>
        <c:varyColors val="0"/>
        <c:ser>
          <c:idx val="0"/>
          <c:order val="0"/>
          <c:tx>
            <c:strRef>
              <c:f>'Grafiki + dati'!$T$174</c:f>
              <c:strCache>
                <c:ptCount val="1"/>
                <c:pt idx="0">
                  <c:v>Noteikti drīkst</c:v>
                </c:pt>
              </c:strCache>
            </c:strRef>
          </c:tx>
          <c:spPr>
            <a:solidFill>
              <a:srgbClr val="337551"/>
            </a:solidFill>
            <a:ln w="25400">
              <a:noFill/>
            </a:ln>
          </c:spPr>
          <c:invertIfNegative val="0"/>
          <c:dLbls>
            <c:dLbl>
              <c:idx val="23"/>
              <c:layout>
                <c:manualLayout>
                  <c:x val="-1.4995578665802315E-3"/>
                  <c:y val="1.6176714428416017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96-479C-A76D-CDDD4D2D72F2}"/>
                </c:ext>
              </c:extLst>
            </c:dLbl>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dati'!$S$175:$S$212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dati'!$T$175:$T$212</c:f>
              <c:numCache>
                <c:formatCode>General</c:formatCode>
                <c:ptCount val="38"/>
                <c:pt idx="0" formatCode="0">
                  <c:v>17.399999999999999</c:v>
                </c:pt>
                <c:pt idx="2" formatCode="0">
                  <c:v>21.5</c:v>
                </c:pt>
                <c:pt idx="3" formatCode="0">
                  <c:v>13.7</c:v>
                </c:pt>
                <c:pt idx="5" formatCode="0">
                  <c:v>16.100000000000001</c:v>
                </c:pt>
                <c:pt idx="6" formatCode="0">
                  <c:v>19.3</c:v>
                </c:pt>
                <c:pt idx="7" formatCode="0">
                  <c:v>21.1</c:v>
                </c:pt>
                <c:pt idx="8" formatCode="0">
                  <c:v>11.7</c:v>
                </c:pt>
                <c:pt idx="9" formatCode="0">
                  <c:v>19</c:v>
                </c:pt>
                <c:pt idx="10" formatCode="0">
                  <c:v>16.600000000000001</c:v>
                </c:pt>
                <c:pt idx="12" formatCode="0">
                  <c:v>17.600000000000001</c:v>
                </c:pt>
                <c:pt idx="13" formatCode="0">
                  <c:v>17.2</c:v>
                </c:pt>
                <c:pt idx="15" formatCode="0">
                  <c:v>15.6</c:v>
                </c:pt>
                <c:pt idx="16" formatCode="0">
                  <c:v>18.600000000000001</c:v>
                </c:pt>
                <c:pt idx="17" formatCode="0">
                  <c:v>15.6</c:v>
                </c:pt>
                <c:pt idx="19" formatCode="0">
                  <c:v>17.5</c:v>
                </c:pt>
                <c:pt idx="20" formatCode="0">
                  <c:v>19.7</c:v>
                </c:pt>
                <c:pt idx="21" formatCode="0">
                  <c:v>14.1</c:v>
                </c:pt>
                <c:pt idx="23" formatCode="0">
                  <c:v>12.7</c:v>
                </c:pt>
                <c:pt idx="24" formatCode="0">
                  <c:v>15.1</c:v>
                </c:pt>
                <c:pt idx="25" formatCode="0">
                  <c:v>15.9</c:v>
                </c:pt>
                <c:pt idx="26" formatCode="0">
                  <c:v>17.899999999999999</c:v>
                </c:pt>
                <c:pt idx="27" formatCode="0">
                  <c:v>23.6</c:v>
                </c:pt>
                <c:pt idx="29" formatCode="0">
                  <c:v>19.899999999999999</c:v>
                </c:pt>
                <c:pt idx="30" formatCode="0">
                  <c:v>16</c:v>
                </c:pt>
                <c:pt idx="31" formatCode="0">
                  <c:v>17.100000000000001</c:v>
                </c:pt>
                <c:pt idx="32" formatCode="0">
                  <c:v>17.5</c:v>
                </c:pt>
                <c:pt idx="33" formatCode="0">
                  <c:v>14.1</c:v>
                </c:pt>
                <c:pt idx="35" formatCode="0">
                  <c:v>19.899999999999999</c:v>
                </c:pt>
                <c:pt idx="36" formatCode="0">
                  <c:v>18.100000000000001</c:v>
                </c:pt>
                <c:pt idx="37" formatCode="0">
                  <c:v>14</c:v>
                </c:pt>
              </c:numCache>
            </c:numRef>
          </c:val>
          <c:extLst>
            <c:ext xmlns:c16="http://schemas.microsoft.com/office/drawing/2014/chart" uri="{C3380CC4-5D6E-409C-BE32-E72D297353CC}">
              <c16:uniqueId val="{00000001-E496-479C-A76D-CDDD4D2D72F2}"/>
            </c:ext>
          </c:extLst>
        </c:ser>
        <c:ser>
          <c:idx val="2"/>
          <c:order val="1"/>
          <c:tx>
            <c:strRef>
              <c:f>'Grafiki + dati'!$U$174</c:f>
              <c:strCache>
                <c:ptCount val="1"/>
                <c:pt idx="0">
                  <c:v>Vairāk sliecos domāt, ka drīkst</c:v>
                </c:pt>
              </c:strCache>
            </c:strRef>
          </c:tx>
          <c:spPr>
            <a:solidFill>
              <a:srgbClr val="67BD8E"/>
            </a:solidFill>
            <a:ln w="25400">
              <a:noFill/>
            </a:ln>
          </c:spPr>
          <c:invertIfNegative val="0"/>
          <c:dLbls>
            <c:dLbl>
              <c:idx val="0"/>
              <c:layout>
                <c:manualLayout>
                  <c:x val="-2.3188405797101449E-3"/>
                  <c:y val="1.4849631150011864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496-479C-A76D-CDDD4D2D72F2}"/>
                </c:ext>
              </c:extLst>
            </c:dLbl>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dati'!$S$175:$S$212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dati'!$U$175:$U$212</c:f>
              <c:numCache>
                <c:formatCode>General</c:formatCode>
                <c:ptCount val="38"/>
                <c:pt idx="0" formatCode="0">
                  <c:v>39.299999999999997</c:v>
                </c:pt>
                <c:pt idx="2" formatCode="0">
                  <c:v>37.9</c:v>
                </c:pt>
                <c:pt idx="3" formatCode="0">
                  <c:v>40.700000000000003</c:v>
                </c:pt>
                <c:pt idx="5" formatCode="0">
                  <c:v>29.3</c:v>
                </c:pt>
                <c:pt idx="6" formatCode="0">
                  <c:v>41.6</c:v>
                </c:pt>
                <c:pt idx="7" formatCode="0">
                  <c:v>43.1</c:v>
                </c:pt>
                <c:pt idx="8" formatCode="0">
                  <c:v>45.8</c:v>
                </c:pt>
                <c:pt idx="9" formatCode="0">
                  <c:v>35.9</c:v>
                </c:pt>
                <c:pt idx="10" formatCode="0">
                  <c:v>33.5</c:v>
                </c:pt>
                <c:pt idx="12" formatCode="0">
                  <c:v>40.299999999999997</c:v>
                </c:pt>
                <c:pt idx="13" formatCode="0">
                  <c:v>38</c:v>
                </c:pt>
                <c:pt idx="15" formatCode="0">
                  <c:v>41.8</c:v>
                </c:pt>
                <c:pt idx="16" formatCode="0">
                  <c:v>37.4</c:v>
                </c:pt>
                <c:pt idx="17" formatCode="0">
                  <c:v>42.9</c:v>
                </c:pt>
                <c:pt idx="19" formatCode="0">
                  <c:v>41.9</c:v>
                </c:pt>
                <c:pt idx="20" formatCode="0">
                  <c:v>40.5</c:v>
                </c:pt>
                <c:pt idx="21" formatCode="0">
                  <c:v>36.200000000000003</c:v>
                </c:pt>
                <c:pt idx="23" formatCode="0">
                  <c:v>41.4</c:v>
                </c:pt>
                <c:pt idx="24" formatCode="0">
                  <c:v>36.9</c:v>
                </c:pt>
                <c:pt idx="25" formatCode="0">
                  <c:v>35.5</c:v>
                </c:pt>
                <c:pt idx="26" formatCode="0">
                  <c:v>41</c:v>
                </c:pt>
                <c:pt idx="27" formatCode="0">
                  <c:v>41.2</c:v>
                </c:pt>
                <c:pt idx="29" formatCode="0">
                  <c:v>37.6</c:v>
                </c:pt>
                <c:pt idx="30" formatCode="0">
                  <c:v>39.200000000000003</c:v>
                </c:pt>
                <c:pt idx="31" formatCode="0">
                  <c:v>40.700000000000003</c:v>
                </c:pt>
                <c:pt idx="32" formatCode="0">
                  <c:v>36.200000000000003</c:v>
                </c:pt>
                <c:pt idx="33" formatCode="0">
                  <c:v>46.4</c:v>
                </c:pt>
                <c:pt idx="35" formatCode="0">
                  <c:v>37.6</c:v>
                </c:pt>
                <c:pt idx="36" formatCode="0">
                  <c:v>41.5</c:v>
                </c:pt>
                <c:pt idx="37" formatCode="0">
                  <c:v>38.6</c:v>
                </c:pt>
              </c:numCache>
            </c:numRef>
          </c:val>
          <c:extLst>
            <c:ext xmlns:c16="http://schemas.microsoft.com/office/drawing/2014/chart" uri="{C3380CC4-5D6E-409C-BE32-E72D297353CC}">
              <c16:uniqueId val="{00000003-E496-479C-A76D-CDDD4D2D72F2}"/>
            </c:ext>
          </c:extLst>
        </c:ser>
        <c:ser>
          <c:idx val="3"/>
          <c:order val="2"/>
          <c:tx>
            <c:strRef>
              <c:f>'Grafiki + dati'!$X$174</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dati'!$S$175:$S$212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dati'!$X$175:$X$212</c:f>
              <c:numCache>
                <c:formatCode>General</c:formatCode>
                <c:ptCount val="38"/>
                <c:pt idx="0" formatCode="0">
                  <c:v>8.8000000000000007</c:v>
                </c:pt>
                <c:pt idx="2" formatCode="0">
                  <c:v>9.6</c:v>
                </c:pt>
                <c:pt idx="3" formatCode="0">
                  <c:v>7.9</c:v>
                </c:pt>
                <c:pt idx="5" formatCode="0">
                  <c:v>12.1</c:v>
                </c:pt>
                <c:pt idx="6" formatCode="0">
                  <c:v>7</c:v>
                </c:pt>
                <c:pt idx="7" formatCode="0">
                  <c:v>5.7</c:v>
                </c:pt>
                <c:pt idx="8" formatCode="0">
                  <c:v>4.2</c:v>
                </c:pt>
                <c:pt idx="9" formatCode="0">
                  <c:v>12.5</c:v>
                </c:pt>
                <c:pt idx="10" formatCode="0">
                  <c:v>14.1</c:v>
                </c:pt>
                <c:pt idx="12" formatCode="0">
                  <c:v>6.8</c:v>
                </c:pt>
                <c:pt idx="13" formatCode="0">
                  <c:v>11.8</c:v>
                </c:pt>
                <c:pt idx="15" formatCode="0">
                  <c:v>7.8</c:v>
                </c:pt>
                <c:pt idx="16" formatCode="0">
                  <c:v>9.3000000000000007</c:v>
                </c:pt>
                <c:pt idx="17" formatCode="0">
                  <c:v>7.9</c:v>
                </c:pt>
                <c:pt idx="19" formatCode="0">
                  <c:v>7.2</c:v>
                </c:pt>
                <c:pt idx="20" formatCode="0">
                  <c:v>7.1</c:v>
                </c:pt>
                <c:pt idx="21" formatCode="0">
                  <c:v>12</c:v>
                </c:pt>
                <c:pt idx="23" formatCode="0">
                  <c:v>6.4</c:v>
                </c:pt>
                <c:pt idx="24" formatCode="0">
                  <c:v>7.9</c:v>
                </c:pt>
                <c:pt idx="25" formatCode="0">
                  <c:v>15.1</c:v>
                </c:pt>
                <c:pt idx="26" formatCode="0">
                  <c:v>9</c:v>
                </c:pt>
                <c:pt idx="27" formatCode="0">
                  <c:v>6.5</c:v>
                </c:pt>
                <c:pt idx="29" formatCode="0">
                  <c:v>10.8</c:v>
                </c:pt>
                <c:pt idx="30" formatCode="0">
                  <c:v>5.2</c:v>
                </c:pt>
                <c:pt idx="31" formatCode="0">
                  <c:v>14.6</c:v>
                </c:pt>
                <c:pt idx="32" formatCode="0">
                  <c:v>4.9000000000000004</c:v>
                </c:pt>
                <c:pt idx="33" formatCode="0">
                  <c:v>9.4</c:v>
                </c:pt>
                <c:pt idx="35" formatCode="0">
                  <c:v>10.8</c:v>
                </c:pt>
                <c:pt idx="36" formatCode="0">
                  <c:v>7.5</c:v>
                </c:pt>
                <c:pt idx="37" formatCode="0">
                  <c:v>8.1</c:v>
                </c:pt>
              </c:numCache>
            </c:numRef>
          </c:val>
          <c:extLst>
            <c:ext xmlns:c16="http://schemas.microsoft.com/office/drawing/2014/chart" uri="{C3380CC4-5D6E-409C-BE32-E72D297353CC}">
              <c16:uniqueId val="{00000004-E496-479C-A76D-CDDD4D2D72F2}"/>
            </c:ext>
          </c:extLst>
        </c:ser>
        <c:ser>
          <c:idx val="4"/>
          <c:order val="3"/>
          <c:tx>
            <c:strRef>
              <c:f>'Grafiki + dati'!$V$174</c:f>
              <c:strCache>
                <c:ptCount val="1"/>
                <c:pt idx="0">
                  <c:v>Vairāk sliecos domāt, ka nedrīkst</c:v>
                </c:pt>
              </c:strCache>
            </c:strRef>
          </c:tx>
          <c:spPr>
            <a:solidFill>
              <a:srgbClr val="E49C3C"/>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dati'!$S$175:$S$212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dati'!$V$175:$V$212</c:f>
              <c:numCache>
                <c:formatCode>General</c:formatCode>
                <c:ptCount val="38"/>
                <c:pt idx="0" formatCode="0">
                  <c:v>21.1</c:v>
                </c:pt>
                <c:pt idx="2" formatCode="0">
                  <c:v>18.5</c:v>
                </c:pt>
                <c:pt idx="3" formatCode="0">
                  <c:v>23.4</c:v>
                </c:pt>
                <c:pt idx="5" formatCode="0">
                  <c:v>24.2</c:v>
                </c:pt>
                <c:pt idx="6" formatCode="0">
                  <c:v>19.3</c:v>
                </c:pt>
                <c:pt idx="7" formatCode="0">
                  <c:v>18.8</c:v>
                </c:pt>
                <c:pt idx="8" formatCode="0">
                  <c:v>24.5</c:v>
                </c:pt>
                <c:pt idx="9" formatCode="0">
                  <c:v>21.4</c:v>
                </c:pt>
                <c:pt idx="10" formatCode="0">
                  <c:v>20</c:v>
                </c:pt>
                <c:pt idx="12" formatCode="0">
                  <c:v>23.3</c:v>
                </c:pt>
                <c:pt idx="13" formatCode="0">
                  <c:v>17.7</c:v>
                </c:pt>
                <c:pt idx="15" formatCode="0">
                  <c:v>20.5</c:v>
                </c:pt>
                <c:pt idx="16" formatCode="0">
                  <c:v>20.5</c:v>
                </c:pt>
                <c:pt idx="17" formatCode="0">
                  <c:v>22.7</c:v>
                </c:pt>
                <c:pt idx="19" formatCode="0">
                  <c:v>22.7</c:v>
                </c:pt>
                <c:pt idx="20" formatCode="0">
                  <c:v>19.5</c:v>
                </c:pt>
                <c:pt idx="21" formatCode="0">
                  <c:v>22.4</c:v>
                </c:pt>
                <c:pt idx="23" formatCode="0">
                  <c:v>24</c:v>
                </c:pt>
                <c:pt idx="24" formatCode="0">
                  <c:v>25.9</c:v>
                </c:pt>
                <c:pt idx="25" formatCode="0">
                  <c:v>21.8</c:v>
                </c:pt>
                <c:pt idx="26" formatCode="0">
                  <c:v>17</c:v>
                </c:pt>
                <c:pt idx="27" formatCode="0">
                  <c:v>20.399999999999999</c:v>
                </c:pt>
                <c:pt idx="29" formatCode="0">
                  <c:v>15.8</c:v>
                </c:pt>
                <c:pt idx="30" formatCode="0">
                  <c:v>27.8</c:v>
                </c:pt>
                <c:pt idx="31" formatCode="0">
                  <c:v>18.2</c:v>
                </c:pt>
                <c:pt idx="32" formatCode="0">
                  <c:v>27.4</c:v>
                </c:pt>
                <c:pt idx="33" formatCode="0">
                  <c:v>17.3</c:v>
                </c:pt>
                <c:pt idx="35" formatCode="0">
                  <c:v>15.8</c:v>
                </c:pt>
                <c:pt idx="36" formatCode="0">
                  <c:v>19.899999999999999</c:v>
                </c:pt>
                <c:pt idx="37" formatCode="0">
                  <c:v>28.2</c:v>
                </c:pt>
              </c:numCache>
            </c:numRef>
          </c:val>
          <c:extLst>
            <c:ext xmlns:c16="http://schemas.microsoft.com/office/drawing/2014/chart" uri="{C3380CC4-5D6E-409C-BE32-E72D297353CC}">
              <c16:uniqueId val="{00000005-E496-479C-A76D-CDDD4D2D72F2}"/>
            </c:ext>
          </c:extLst>
        </c:ser>
        <c:ser>
          <c:idx val="1"/>
          <c:order val="4"/>
          <c:tx>
            <c:strRef>
              <c:f>'Grafiki + dati'!$W$174</c:f>
              <c:strCache>
                <c:ptCount val="1"/>
                <c:pt idx="0">
                  <c:v>Noteikti nedrīkst</c:v>
                </c:pt>
              </c:strCache>
            </c:strRef>
          </c:tx>
          <c:spPr>
            <a:solidFill>
              <a:srgbClr val="B45210"/>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dati'!$S$175:$S$212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dati'!$W$175:$W$212</c:f>
              <c:numCache>
                <c:formatCode>General</c:formatCode>
                <c:ptCount val="38"/>
                <c:pt idx="0" formatCode="0">
                  <c:v>13.4</c:v>
                </c:pt>
                <c:pt idx="2" formatCode="0">
                  <c:v>12.4</c:v>
                </c:pt>
                <c:pt idx="3" formatCode="0">
                  <c:v>14.3</c:v>
                </c:pt>
                <c:pt idx="5" formatCode="0">
                  <c:v>18.2</c:v>
                </c:pt>
                <c:pt idx="6" formatCode="0">
                  <c:v>12.9</c:v>
                </c:pt>
                <c:pt idx="7" formatCode="0">
                  <c:v>11.3</c:v>
                </c:pt>
                <c:pt idx="8" formatCode="0">
                  <c:v>13.8</c:v>
                </c:pt>
                <c:pt idx="9" formatCode="0">
                  <c:v>11.2</c:v>
                </c:pt>
                <c:pt idx="10" formatCode="0">
                  <c:v>15.8</c:v>
                </c:pt>
                <c:pt idx="12" formatCode="0">
                  <c:v>12.1</c:v>
                </c:pt>
                <c:pt idx="13" formatCode="0">
                  <c:v>15.3</c:v>
                </c:pt>
                <c:pt idx="15" formatCode="0">
                  <c:v>14.3</c:v>
                </c:pt>
                <c:pt idx="16" formatCode="0">
                  <c:v>14.3</c:v>
                </c:pt>
                <c:pt idx="17" formatCode="0">
                  <c:v>11</c:v>
                </c:pt>
                <c:pt idx="19" formatCode="0">
                  <c:v>10.7</c:v>
                </c:pt>
                <c:pt idx="20" formatCode="0">
                  <c:v>13.2</c:v>
                </c:pt>
                <c:pt idx="21" formatCode="0">
                  <c:v>15.2</c:v>
                </c:pt>
                <c:pt idx="23" formatCode="0">
                  <c:v>15.5</c:v>
                </c:pt>
                <c:pt idx="24" formatCode="0">
                  <c:v>14.2</c:v>
                </c:pt>
                <c:pt idx="25" formatCode="0">
                  <c:v>11.8</c:v>
                </c:pt>
                <c:pt idx="26" formatCode="0">
                  <c:v>15</c:v>
                </c:pt>
                <c:pt idx="27" formatCode="0">
                  <c:v>8.3000000000000007</c:v>
                </c:pt>
                <c:pt idx="29" formatCode="0">
                  <c:v>16</c:v>
                </c:pt>
                <c:pt idx="30" formatCode="0">
                  <c:v>11.8</c:v>
                </c:pt>
                <c:pt idx="31" formatCode="0">
                  <c:v>9.3000000000000007</c:v>
                </c:pt>
                <c:pt idx="32" formatCode="0">
                  <c:v>14</c:v>
                </c:pt>
                <c:pt idx="33" formatCode="0">
                  <c:v>12.8</c:v>
                </c:pt>
                <c:pt idx="35" formatCode="0">
                  <c:v>16</c:v>
                </c:pt>
                <c:pt idx="36" formatCode="0">
                  <c:v>13</c:v>
                </c:pt>
                <c:pt idx="37" formatCode="0">
                  <c:v>11.1</c:v>
                </c:pt>
              </c:numCache>
            </c:numRef>
          </c:val>
          <c:extLst>
            <c:ext xmlns:c16="http://schemas.microsoft.com/office/drawing/2014/chart" uri="{C3380CC4-5D6E-409C-BE32-E72D297353CC}">
              <c16:uniqueId val="{00000006-E496-479C-A76D-CDDD4D2D72F2}"/>
            </c:ext>
          </c:extLst>
        </c:ser>
        <c:dLbls>
          <c:showLegendKey val="0"/>
          <c:showVal val="1"/>
          <c:showCatName val="0"/>
          <c:showSerName val="0"/>
          <c:showPercent val="0"/>
          <c:showBubbleSize val="0"/>
        </c:dLbls>
        <c:gapWidth val="45"/>
        <c:overlap val="100"/>
        <c:axId val="539573784"/>
        <c:axId val="1"/>
      </c:barChart>
      <c:catAx>
        <c:axId val="539573784"/>
        <c:scaling>
          <c:orientation val="maxMin"/>
        </c:scaling>
        <c:delete val="0"/>
        <c:axPos val="l"/>
        <c:numFmt formatCode="General" sourceLinked="1"/>
        <c:majorTickMark val="none"/>
        <c:minorTickMark val="none"/>
        <c:tickLblPos val="low"/>
        <c:spPr>
          <a:ln w="3175">
            <a:solidFill>
              <a:srgbClr val="969696"/>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b"/>
        <c:numFmt formatCode="0" sourceLinked="0"/>
        <c:majorTickMark val="out"/>
        <c:minorTickMark val="none"/>
        <c:tickLblPos val="nextTo"/>
        <c:txPr>
          <a:bodyPr/>
          <a:lstStyle/>
          <a:p>
            <a:pPr>
              <a:defRPr sz="900"/>
            </a:pPr>
            <a:endParaRPr lang="lv-LV"/>
          </a:p>
        </c:txPr>
        <c:crossAx val="539573784"/>
        <c:crosses val="max"/>
        <c:crossBetween val="between"/>
        <c:majorUnit val="20"/>
      </c:valAx>
      <c:spPr>
        <a:noFill/>
        <a:ln w="25400">
          <a:noFill/>
        </a:ln>
      </c:spPr>
    </c:plotArea>
    <c:legend>
      <c:legendPos val="t"/>
      <c:layout>
        <c:manualLayout>
          <c:xMode val="edge"/>
          <c:yMode val="edge"/>
          <c:x val="0.15133325453766805"/>
          <c:y val="8.2225668544005107E-2"/>
          <c:w val="0.81867558813072783"/>
          <c:h val="4.0966099926309743E-2"/>
        </c:manualLayout>
      </c:layout>
      <c:overlay val="0"/>
      <c:spPr>
        <a:ln>
          <a:solidFill>
            <a:srgbClr val="969696"/>
          </a:solidFill>
        </a:ln>
      </c:spPr>
      <c:txPr>
        <a:bodyPr/>
        <a:lstStyle/>
        <a:p>
          <a:pPr>
            <a:defRPr sz="900"/>
          </a:pPr>
          <a:endParaRPr lang="lv-LV"/>
        </a:p>
      </c:tx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0.01603</cdr:y>
    </cdr:from>
    <cdr:to>
      <cdr:x>0.10957</cdr:x>
      <cdr:y>0.04348</cdr:y>
    </cdr:to>
    <cdr:sp macro="" textlink="">
      <cdr:nvSpPr>
        <cdr:cNvPr id="3288065" name="Text Box 2049"/>
        <cdr:cNvSpPr txBox="1">
          <a:spLocks xmlns:a="http://schemas.openxmlformats.org/drawingml/2006/main" noChangeArrowheads="1"/>
        </cdr:cNvSpPr>
      </cdr:nvSpPr>
      <cdr:spPr bwMode="auto">
        <a:xfrm xmlns:a="http://schemas.openxmlformats.org/drawingml/2006/main">
          <a:off x="0" y="139890"/>
          <a:ext cx="626193" cy="23949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Dzimums</a:t>
          </a:r>
        </a:p>
      </cdr:txBody>
    </cdr:sp>
  </cdr:relSizeAnchor>
  <cdr:relSizeAnchor xmlns:cdr="http://schemas.openxmlformats.org/drawingml/2006/chartDrawing">
    <cdr:from>
      <cdr:x>0</cdr:x>
      <cdr:y>0.89825</cdr:y>
    </cdr:from>
    <cdr:to>
      <cdr:x>0.17246</cdr:x>
      <cdr:y>0.92471</cdr:y>
    </cdr:to>
    <cdr:sp macro="" textlink="">
      <cdr:nvSpPr>
        <cdr:cNvPr id="3288066" name="Text Box 2050"/>
        <cdr:cNvSpPr txBox="1">
          <a:spLocks xmlns:a="http://schemas.openxmlformats.org/drawingml/2006/main" noChangeArrowheads="1"/>
        </cdr:cNvSpPr>
      </cdr:nvSpPr>
      <cdr:spPr bwMode="auto">
        <a:xfrm xmlns:a="http://schemas.openxmlformats.org/drawingml/2006/main">
          <a:off x="0" y="6416850"/>
          <a:ext cx="1281292" cy="189023"/>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Apdzīvota vieta</a:t>
          </a:r>
        </a:p>
      </cdr:txBody>
    </cdr:sp>
  </cdr:relSizeAnchor>
  <cdr:relSizeAnchor xmlns:cdr="http://schemas.openxmlformats.org/drawingml/2006/chartDrawing">
    <cdr:from>
      <cdr:x>0</cdr:x>
      <cdr:y>0.74361</cdr:y>
    </cdr:from>
    <cdr:to>
      <cdr:x>0.10001</cdr:x>
      <cdr:y>0.76585</cdr:y>
    </cdr:to>
    <cdr:sp macro="" textlink="">
      <cdr:nvSpPr>
        <cdr:cNvPr id="3949571" name="Text Box 2051">
          <a:extLst xmlns:a="http://schemas.openxmlformats.org/drawingml/2006/main">
            <a:ext uri="{FF2B5EF4-FFF2-40B4-BE49-F238E27FC236}">
              <a16:creationId xmlns:a16="http://schemas.microsoft.com/office/drawing/2014/main" id="{44271942-9778-4031-86A8-1D7EDB391D31}"/>
            </a:ext>
          </a:extLst>
        </cdr:cNvPr>
        <cdr:cNvSpPr txBox="1">
          <a:spLocks xmlns:a="http://schemas.openxmlformats.org/drawingml/2006/main" noChangeArrowheads="1"/>
        </cdr:cNvSpPr>
      </cdr:nvSpPr>
      <cdr:spPr bwMode="auto">
        <a:xfrm xmlns:a="http://schemas.openxmlformats.org/drawingml/2006/main">
          <a:off x="-917634" y="4361968"/>
          <a:ext cx="743024" cy="13045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900" b="1" i="0" u="none" strike="noStrike" baseline="0" dirty="0">
              <a:solidFill>
                <a:srgbClr val="000000"/>
              </a:solidFill>
              <a:latin typeface="Arial"/>
              <a:cs typeface="Arial"/>
            </a:rPr>
            <a:t>Reģions</a:t>
          </a:r>
        </a:p>
      </cdr:txBody>
    </cdr:sp>
  </cdr:relSizeAnchor>
  <cdr:relSizeAnchor xmlns:cdr="http://schemas.openxmlformats.org/drawingml/2006/chartDrawing">
    <cdr:from>
      <cdr:x>0</cdr:x>
      <cdr:y>0.56096</cdr:y>
    </cdr:from>
    <cdr:to>
      <cdr:x>0.12775</cdr:x>
      <cdr:y>0.58816</cdr:y>
    </cdr:to>
    <cdr:sp macro="" textlink="">
      <cdr:nvSpPr>
        <cdr:cNvPr id="3288068" name="Text Box 2052"/>
        <cdr:cNvSpPr txBox="1">
          <a:spLocks xmlns:a="http://schemas.openxmlformats.org/drawingml/2006/main" noChangeArrowheads="1"/>
        </cdr:cNvSpPr>
      </cdr:nvSpPr>
      <cdr:spPr bwMode="auto">
        <a:xfrm xmlns:a="http://schemas.openxmlformats.org/drawingml/2006/main">
          <a:off x="-917634" y="3290552"/>
          <a:ext cx="949119" cy="15955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Ienākumi</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0.36384</cdr:y>
    </cdr:from>
    <cdr:to>
      <cdr:x>0.10835</cdr:x>
      <cdr:y>0.39054</cdr:y>
    </cdr:to>
    <cdr:sp macro="" textlink="">
      <cdr:nvSpPr>
        <cdr:cNvPr id="3288070" name="Text Box 2054"/>
        <cdr:cNvSpPr txBox="1">
          <a:spLocks xmlns:a="http://schemas.openxmlformats.org/drawingml/2006/main" noChangeArrowheads="1"/>
        </cdr:cNvSpPr>
      </cdr:nvSpPr>
      <cdr:spPr bwMode="auto">
        <a:xfrm xmlns:a="http://schemas.openxmlformats.org/drawingml/2006/main">
          <a:off x="-917634" y="2134248"/>
          <a:ext cx="804986" cy="15662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Izglītība</a:t>
          </a:r>
        </a:p>
      </cdr:txBody>
    </cdr:sp>
  </cdr:relSizeAnchor>
  <cdr:relSizeAnchor xmlns:cdr="http://schemas.openxmlformats.org/drawingml/2006/chartDrawing">
    <cdr:from>
      <cdr:x>0</cdr:x>
      <cdr:y>0.2631</cdr:y>
    </cdr:from>
    <cdr:to>
      <cdr:x>0.165</cdr:x>
      <cdr:y>0.31532</cdr:y>
    </cdr:to>
    <cdr:sp macro="" textlink="">
      <cdr:nvSpPr>
        <cdr:cNvPr id="3288071" name="Text Box 2055"/>
        <cdr:cNvSpPr txBox="1">
          <a:spLocks xmlns:a="http://schemas.openxmlformats.org/drawingml/2006/main" noChangeArrowheads="1"/>
        </cdr:cNvSpPr>
      </cdr:nvSpPr>
      <cdr:spPr bwMode="auto">
        <a:xfrm xmlns:a="http://schemas.openxmlformats.org/drawingml/2006/main">
          <a:off x="-917634" y="1543321"/>
          <a:ext cx="1225868" cy="30632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Sarunvaloda</a:t>
          </a:r>
          <a:r>
            <a:rPr lang="en-US" sz="900" b="1" i="0" u="none" strike="noStrike" baseline="0" dirty="0">
              <a:solidFill>
                <a:srgbClr val="000000"/>
              </a:solidFill>
              <a:latin typeface="Arial"/>
              <a:cs typeface="Arial"/>
            </a:rPr>
            <a:t> </a:t>
          </a:r>
          <a:r>
            <a:rPr lang="en-US" sz="900" b="1" i="0" u="none" strike="noStrike" baseline="0" dirty="0" err="1">
              <a:solidFill>
                <a:srgbClr val="000000"/>
              </a:solidFill>
              <a:latin typeface="Arial"/>
              <a:cs typeface="Arial"/>
            </a:rPr>
            <a:t>ģimenē</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0.08356</cdr:y>
    </cdr:from>
    <cdr:to>
      <cdr:x>0.10957</cdr:x>
      <cdr:y>0.11076</cdr:y>
    </cdr:to>
    <cdr:sp macro="" textlink="">
      <cdr:nvSpPr>
        <cdr:cNvPr id="3288072" name="Text Box 2056"/>
        <cdr:cNvSpPr txBox="1">
          <a:spLocks xmlns:a="http://schemas.openxmlformats.org/drawingml/2006/main" noChangeArrowheads="1"/>
        </cdr:cNvSpPr>
      </cdr:nvSpPr>
      <cdr:spPr bwMode="auto">
        <a:xfrm xmlns:a="http://schemas.openxmlformats.org/drawingml/2006/main">
          <a:off x="-917634" y="490153"/>
          <a:ext cx="814050" cy="15955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Vecums</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0.46012</cdr:y>
    </cdr:from>
    <cdr:to>
      <cdr:x>0.14744</cdr:x>
      <cdr:y>0.53251</cdr:y>
    </cdr:to>
    <cdr:sp macro="" textlink="">
      <cdr:nvSpPr>
        <cdr:cNvPr id="3288073" name="Text Box 2057"/>
        <cdr:cNvSpPr txBox="1">
          <a:spLocks xmlns:a="http://schemas.openxmlformats.org/drawingml/2006/main" noChangeArrowheads="1"/>
        </cdr:cNvSpPr>
      </cdr:nvSpPr>
      <cdr:spPr bwMode="auto">
        <a:xfrm xmlns:a="http://schemas.openxmlformats.org/drawingml/2006/main">
          <a:off x="-917634" y="2699026"/>
          <a:ext cx="1095405" cy="42463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Nodarbinātība</a:t>
          </a:r>
          <a:r>
            <a:rPr lang="lv-LV" sz="900" b="1" i="0" u="none" strike="noStrike" baseline="0" dirty="0">
              <a:solidFill>
                <a:srgbClr val="000000"/>
              </a:solidFill>
              <a:latin typeface="Arial"/>
              <a:cs typeface="Arial"/>
            </a:rPr>
            <a:t>s sektors</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1.34599E-7</cdr:x>
      <cdr:y>0.96324</cdr:y>
    </cdr:from>
    <cdr:to>
      <cdr:x>0.27667</cdr:x>
      <cdr:y>1</cdr:y>
    </cdr:to>
    <cdr:sp macro="" textlink="">
      <cdr:nvSpPr>
        <cdr:cNvPr id="10" name="TextBox 9">
          <a:extLst xmlns:a="http://schemas.openxmlformats.org/drawingml/2006/main">
            <a:ext uri="{FF2B5EF4-FFF2-40B4-BE49-F238E27FC236}">
              <a16:creationId xmlns:a16="http://schemas.microsoft.com/office/drawing/2014/main" id="{EED5792E-7CDC-462C-A692-F25B6C981765}"/>
            </a:ext>
          </a:extLst>
        </cdr:cNvPr>
        <cdr:cNvSpPr txBox="1"/>
      </cdr:nvSpPr>
      <cdr:spPr>
        <a:xfrm xmlns:a="http://schemas.openxmlformats.org/drawingml/2006/main">
          <a:off x="1" y="5650304"/>
          <a:ext cx="2055519" cy="215659"/>
        </a:xfrm>
        <a:prstGeom xmlns:a="http://schemas.openxmlformats.org/drawingml/2006/main" prst="rect">
          <a:avLst/>
        </a:prstGeom>
      </cdr:spPr>
      <cdr:txBody>
        <a:bodyPr xmlns:a="http://schemas.openxmlformats.org/drawingml/2006/main" vertOverflow="clip" wrap="none" rtlCol="0" anchor="b" anchorCtr="0"/>
        <a:lstStyle xmlns:a="http://schemas.openxmlformats.org/drawingml/2006/main"/>
        <a:p xmlns:a="http://schemas.openxmlformats.org/drawingml/2006/main">
          <a:r>
            <a:rPr lang="lv-LV" sz="800" dirty="0">
              <a:latin typeface="Arial" panose="020B0604020202020204" pitchFamily="34" charset="0"/>
              <a:cs typeface="Arial" panose="020B0604020202020204" pitchFamily="34" charset="0"/>
            </a:rPr>
            <a:t>Bāze: visi respondenti, n=1007</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0.96234</cdr:y>
    </cdr:from>
    <cdr:to>
      <cdr:x>0.38037</cdr:x>
      <cdr:y>1</cdr:y>
    </cdr:to>
    <cdr:sp macro="" textlink="">
      <cdr:nvSpPr>
        <cdr:cNvPr id="2" name="TextBox 1">
          <a:extLst xmlns:a="http://schemas.openxmlformats.org/drawingml/2006/main">
            <a:ext uri="{FF2B5EF4-FFF2-40B4-BE49-F238E27FC236}">
              <a16:creationId xmlns:a16="http://schemas.microsoft.com/office/drawing/2014/main" id="{D7B58863-E3B0-4A8C-AACC-851A0C28876E}"/>
            </a:ext>
          </a:extLst>
        </cdr:cNvPr>
        <cdr:cNvSpPr txBox="1"/>
      </cdr:nvSpPr>
      <cdr:spPr>
        <a:xfrm xmlns:a="http://schemas.openxmlformats.org/drawingml/2006/main">
          <a:off x="0" y="5000625"/>
          <a:ext cx="3286125" cy="195702"/>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n=1007</a:t>
          </a:r>
        </a:p>
      </cdr:txBody>
    </cdr:sp>
  </cdr:relSizeAnchor>
  <cdr:relSizeAnchor xmlns:cdr="http://schemas.openxmlformats.org/drawingml/2006/chartDrawing">
    <cdr:from>
      <cdr:x>0</cdr:x>
      <cdr:y>0</cdr:y>
    </cdr:from>
    <cdr:to>
      <cdr:x>0.9989</cdr:x>
      <cdr:y>0.19247</cdr:y>
    </cdr:to>
    <cdr:sp macro="" textlink="">
      <cdr:nvSpPr>
        <cdr:cNvPr id="5" name="TextBox 1">
          <a:extLst xmlns:a="http://schemas.openxmlformats.org/drawingml/2006/main">
            <a:ext uri="{FF2B5EF4-FFF2-40B4-BE49-F238E27FC236}">
              <a16:creationId xmlns:a16="http://schemas.microsoft.com/office/drawing/2014/main" id="{B5286DC3-9EC0-468F-B3DF-D53222860A9E}"/>
            </a:ext>
          </a:extLst>
        </cdr:cNvPr>
        <cdr:cNvSpPr txBox="1"/>
      </cdr:nvSpPr>
      <cdr:spPr>
        <a:xfrm xmlns:a="http://schemas.openxmlformats.org/drawingml/2006/main">
          <a:off x="0" y="0"/>
          <a:ext cx="8629671" cy="100012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dirty="0">
              <a:effectLst/>
              <a:latin typeface="Arial" panose="020B0604020202020204" pitchFamily="34" charset="0"/>
              <a:ea typeface="+mn-ea"/>
              <a:cs typeface="Arial" panose="020B0604020202020204" pitchFamily="34" charset="0"/>
            </a:rPr>
            <a:t>K1. </a:t>
          </a:r>
          <a:r>
            <a:rPr lang="lv-LV" sz="1100" b="0" i="1" dirty="0">
              <a:effectLst/>
              <a:latin typeface="Arial" panose="020B0604020202020204" pitchFamily="34" charset="0"/>
              <a:ea typeface="+mn-ea"/>
              <a:cs typeface="Arial" panose="020B0604020202020204" pitchFamily="34" charset="0"/>
            </a:rPr>
            <a:t>"Ja Jūs saskartos ar kādu no šajās iestādēs strādājošo rīcību, kura, Jūsuprāt, būtu pretlikumīga, vai Jūs par to ziņotu?</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dirty="0">
              <a:effectLst/>
              <a:latin typeface="Arial" panose="020B0604020202020204" pitchFamily="34" charset="0"/>
              <a:ea typeface="+mn-ea"/>
              <a:cs typeface="Arial" panose="020B0604020202020204" pitchFamily="34" charset="0"/>
            </a:rPr>
            <a:t>Valsts policija,</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Pašvaldības policija,</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Pilsonības un migrācijas lietu pārvalde, Valsts ugunsdzēsības un glābšanas dienests,</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Valsts robežsardze,</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Iekšlietu ministrijas Informācijas centrs,</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Nodrošinājuma valsts aģentūra,</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Ieslodzījuma vietu pārvalde (ieslodzījuma vietas),</a:t>
          </a:r>
          <a:r>
            <a:rPr lang="lv-LV" sz="1100" b="0" i="1" baseline="0" dirty="0">
              <a:effectLst/>
              <a:latin typeface="Arial" panose="020B0604020202020204" pitchFamily="34" charset="0"/>
              <a:ea typeface="+mn-ea"/>
              <a:cs typeface="Arial" panose="020B0604020202020204" pitchFamily="34" charset="0"/>
            </a:rPr>
            <a:t> </a:t>
          </a:r>
          <a:r>
            <a:rPr lang="lv-LV" sz="1100" b="0" i="1" dirty="0">
              <a:effectLst/>
              <a:latin typeface="Arial" panose="020B0604020202020204" pitchFamily="34" charset="0"/>
              <a:ea typeface="+mn-ea"/>
              <a:cs typeface="Arial" panose="020B0604020202020204" pitchFamily="34" charset="0"/>
            </a:rPr>
            <a:t>Ostas policija"</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dirty="0">
              <a:latin typeface="Arial" panose="020B0604020202020204" pitchFamily="34" charset="0"/>
              <a:cs typeface="Arial" panose="020B0604020202020204" pitchFamily="34" charset="0"/>
            </a:rPr>
            <a:t>Iespējamas vairākas atbildes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endParaRPr lang="lv-LV" sz="1100" b="0" i="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0.36833</cdr:y>
    </cdr:from>
    <cdr:to>
      <cdr:x>0.12238</cdr:x>
      <cdr:y>0.43065</cdr:y>
    </cdr:to>
    <cdr:sp macro="" textlink="">
      <cdr:nvSpPr>
        <cdr:cNvPr id="6" name="TextBox 5">
          <a:extLst xmlns:a="http://schemas.openxmlformats.org/drawingml/2006/main">
            <a:ext uri="{FF2B5EF4-FFF2-40B4-BE49-F238E27FC236}">
              <a16:creationId xmlns:a16="http://schemas.microsoft.com/office/drawing/2014/main" id="{0A2B660B-83A7-40E0-A050-0006B1368661}"/>
            </a:ext>
          </a:extLst>
        </cdr:cNvPr>
        <cdr:cNvSpPr txBox="1"/>
      </cdr:nvSpPr>
      <cdr:spPr>
        <a:xfrm xmlns:a="http://schemas.openxmlformats.org/drawingml/2006/main">
          <a:off x="-241281" y="2046205"/>
          <a:ext cx="1057262" cy="34621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lv-LV" sz="1000" b="1">
              <a:latin typeface="Arial" panose="020B0604020202020204" pitchFamily="34" charset="0"/>
              <a:cs typeface="Arial" panose="020B0604020202020204" pitchFamily="34" charset="0"/>
            </a:rPr>
            <a:t>Nē, neziņotu...</a:t>
          </a:r>
        </a:p>
      </cdr:txBody>
    </cdr:sp>
  </cdr:relSizeAnchor>
  <cdr:relSizeAnchor xmlns:cdr="http://schemas.openxmlformats.org/drawingml/2006/chartDrawing">
    <cdr:from>
      <cdr:x>0.85068</cdr:x>
      <cdr:y>0.53362</cdr:y>
    </cdr:from>
    <cdr:to>
      <cdr:x>0.99401</cdr:x>
      <cdr:y>0.65859</cdr:y>
    </cdr:to>
    <cdr:sp macro="" textlink="">
      <cdr:nvSpPr>
        <cdr:cNvPr id="7" name="TextBox 1">
          <a:extLst xmlns:a="http://schemas.openxmlformats.org/drawingml/2006/main">
            <a:ext uri="{FF2B5EF4-FFF2-40B4-BE49-F238E27FC236}">
              <a16:creationId xmlns:a16="http://schemas.microsoft.com/office/drawing/2014/main" id="{233F9454-3450-4056-8601-FBE00D4B1C62}"/>
            </a:ext>
          </a:extLst>
        </cdr:cNvPr>
        <cdr:cNvSpPr txBox="1">
          <a:spLocks xmlns:a="http://schemas.openxmlformats.org/drawingml/2006/main" noChangeArrowheads="1"/>
        </cdr:cNvSpPr>
      </cdr:nvSpPr>
      <cdr:spPr bwMode="auto">
        <a:xfrm xmlns:a="http://schemas.openxmlformats.org/drawingml/2006/main">
          <a:off x="7349162" y="2467336"/>
          <a:ext cx="1238253" cy="57783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dirty="0">
              <a:solidFill>
                <a:srgbClr val="E2932A"/>
              </a:solidFill>
              <a:latin typeface="Arial" panose="020B0604020202020204" pitchFamily="34" charset="0"/>
              <a:ea typeface="맑은 고딕" panose="020B0503020000020004" pitchFamily="34" charset="-127"/>
              <a:cs typeface="Arial" panose="020B0604020202020204" pitchFamily="34" charset="0"/>
            </a:rPr>
            <a:t>Neziņotu:</a:t>
          </a:r>
        </a:p>
        <a:p xmlns:a="http://schemas.openxmlformats.org/drawingml/2006/main">
          <a:pPr algn="ctr" eaLnBrk="1" hangingPunct="1">
            <a:spcBef>
              <a:spcPct val="0"/>
            </a:spcBef>
            <a:buFontTx/>
            <a:buNone/>
          </a:pPr>
          <a:r>
            <a:rPr lang="lv-LV" altLang="lv-LV" sz="2400" b="1" dirty="0">
              <a:solidFill>
                <a:srgbClr val="E2932A"/>
              </a:solidFill>
              <a:latin typeface="Arial" panose="020B0604020202020204" pitchFamily="34" charset="0"/>
              <a:ea typeface="맑은 고딕" panose="020B0503020000020004" pitchFamily="34" charset="-127"/>
              <a:cs typeface="Arial" panose="020B0604020202020204" pitchFamily="34" charset="0"/>
            </a:rPr>
            <a:t>52.9%</a:t>
          </a:r>
        </a:p>
      </cdr:txBody>
    </cdr:sp>
  </cdr:relSizeAnchor>
  <cdr:relSizeAnchor xmlns:cdr="http://schemas.openxmlformats.org/drawingml/2006/chartDrawing">
    <cdr:from>
      <cdr:x>0.8289</cdr:x>
      <cdr:y>0.36876</cdr:y>
    </cdr:from>
    <cdr:to>
      <cdr:x>0.85676</cdr:x>
      <cdr:y>0.82545</cdr:y>
    </cdr:to>
    <cdr:sp macro="" textlink="">
      <cdr:nvSpPr>
        <cdr:cNvPr id="8" name="Right Brace 7">
          <a:extLst xmlns:a="http://schemas.openxmlformats.org/drawingml/2006/main">
            <a:ext uri="{FF2B5EF4-FFF2-40B4-BE49-F238E27FC236}">
              <a16:creationId xmlns:a16="http://schemas.microsoft.com/office/drawing/2014/main" id="{378E26EE-ADAE-4959-AB70-CBFBC2E34CF2}"/>
            </a:ext>
          </a:extLst>
        </cdr:cNvPr>
        <cdr:cNvSpPr/>
      </cdr:nvSpPr>
      <cdr:spPr>
        <a:xfrm xmlns:a="http://schemas.openxmlformats.org/drawingml/2006/main">
          <a:off x="7160972" y="1749570"/>
          <a:ext cx="240687" cy="2166824"/>
        </a:xfrm>
        <a:prstGeom xmlns:a="http://schemas.openxmlformats.org/drawingml/2006/main" prst="rightBrace">
          <a:avLst>
            <a:gd name="adj1" fmla="val 57296"/>
            <a:gd name="adj2" fmla="val 47635"/>
          </a:avLst>
        </a:prstGeom>
        <a:ln xmlns:a="http://schemas.openxmlformats.org/drawingml/2006/main" w="15875">
          <a:solidFill>
            <a:schemeClr val="tx1">
              <a:lumMod val="50000"/>
              <a:lumOff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wrap="square"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dr:relSizeAnchor xmlns:cdr="http://schemas.openxmlformats.org/drawingml/2006/chartDrawing">
    <cdr:from>
      <cdr:x>0.82406</cdr:x>
      <cdr:y>0.93406</cdr:y>
    </cdr:from>
    <cdr:to>
      <cdr:x>0.8453</cdr:x>
      <cdr:y>0.9722</cdr:y>
    </cdr:to>
    <cdr:sp macro="" textlink="">
      <cdr:nvSpPr>
        <cdr:cNvPr id="9" name="TextBox 1">
          <a:extLst xmlns:a="http://schemas.openxmlformats.org/drawingml/2006/main">
            <a:ext uri="{FF2B5EF4-FFF2-40B4-BE49-F238E27FC236}">
              <a16:creationId xmlns:a16="http://schemas.microsoft.com/office/drawing/2014/main" id="{8C568B1A-62E5-41F4-9FF9-F8877DA03635}"/>
            </a:ext>
          </a:extLst>
        </cdr:cNvPr>
        <cdr:cNvSpPr txBox="1"/>
      </cdr:nvSpPr>
      <cdr:spPr>
        <a:xfrm xmlns:a="http://schemas.openxmlformats.org/drawingml/2006/main">
          <a:off x="7119210" y="4431654"/>
          <a:ext cx="183496" cy="180957"/>
        </a:xfrm>
        <a:prstGeom xmlns:a="http://schemas.openxmlformats.org/drawingml/2006/main" prst="rect">
          <a:avLst/>
        </a:prstGeom>
        <a:solidFill xmlns:a="http://schemas.openxmlformats.org/drawingml/2006/main">
          <a:schemeClr val="bg1"/>
        </a:solidFill>
        <a:ln xmlns:a="http://schemas.openxmlformats.org/drawingml/2006/main" w="12700">
          <a:solidFill>
            <a:schemeClr val="bg1">
              <a:lumMod val="65000"/>
            </a:schemeClr>
          </a:solidFill>
        </a:ln>
        <a:effectLst xmlns:a="http://schemas.openxmlformats.org/drawingml/2006/main">
          <a:outerShdw dist="38100" dir="2700000" algn="tl" rotWithShape="0">
            <a:schemeClr val="bg1">
              <a:lumMod val="65000"/>
            </a:schemeClr>
          </a:outerShdw>
        </a:effectLst>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defRPr/>
          </a:pPr>
          <a:r>
            <a:rPr lang="lv-LV" sz="800" dirty="0">
              <a:latin typeface="Arial" panose="020B0604020202020204" pitchFamily="34" charset="0"/>
              <a:cs typeface="Arial" panose="020B0604020202020204" pitchFamily="34" charset="0"/>
            </a:rPr>
            <a:t>%</a:t>
          </a:r>
        </a:p>
      </cdr:txBody>
    </cdr:sp>
  </cdr:relSizeAnchor>
</c:userShapes>
</file>

<file path=ppt/drawings/drawing3.xml><?xml version="1.0" encoding="utf-8"?>
<c:userShapes xmlns:c="http://schemas.openxmlformats.org/drawingml/2006/chart">
  <cdr:relSizeAnchor xmlns:cdr="http://schemas.openxmlformats.org/drawingml/2006/chartDrawing">
    <cdr:from>
      <cdr:x>0.00223</cdr:x>
      <cdr:y>0.12664</cdr:y>
    </cdr:from>
    <cdr:to>
      <cdr:x>0.02007</cdr:x>
      <cdr:y>0.15583</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flipH="1">
          <a:off x="18837" y="719905"/>
          <a:ext cx="150697" cy="165939"/>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0.27127</cdr:y>
    </cdr:from>
    <cdr:to>
      <cdr:x>0.10998</cdr:x>
      <cdr:y>0.31262</cdr:y>
    </cdr:to>
    <cdr:sp macro="" textlink="">
      <cdr:nvSpPr>
        <cdr:cNvPr id="6" name="TextBox 1">
          <a:extLst xmlns:a="http://schemas.openxmlformats.org/drawingml/2006/main">
            <a:ext uri="{FF2B5EF4-FFF2-40B4-BE49-F238E27FC236}">
              <a16:creationId xmlns:a16="http://schemas.microsoft.com/office/drawing/2014/main" id="{C789C042-9721-49FA-A6D6-BF9FCFA725E1}"/>
            </a:ext>
          </a:extLst>
        </cdr:cNvPr>
        <cdr:cNvSpPr txBox="1"/>
      </cdr:nvSpPr>
      <cdr:spPr>
        <a:xfrm xmlns:a="http://schemas.openxmlformats.org/drawingml/2006/main">
          <a:off x="-434690" y="1544480"/>
          <a:ext cx="929017" cy="2354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0.32663</cdr:y>
    </cdr:from>
    <cdr:to>
      <cdr:x>0.10998</cdr:x>
      <cdr:y>0.37146</cdr:y>
    </cdr:to>
    <cdr:sp macro="" textlink="">
      <cdr:nvSpPr>
        <cdr:cNvPr id="9" name="TextBox 1">
          <a:extLst xmlns:a="http://schemas.openxmlformats.org/drawingml/2006/main">
            <a:ext uri="{FF2B5EF4-FFF2-40B4-BE49-F238E27FC236}">
              <a16:creationId xmlns:a16="http://schemas.microsoft.com/office/drawing/2014/main" id="{3A79D98D-5FC2-4BEA-92B0-6A2CC2110421}"/>
            </a:ext>
          </a:extLst>
        </cdr:cNvPr>
        <cdr:cNvSpPr txBox="1"/>
      </cdr:nvSpPr>
      <cdr:spPr>
        <a:xfrm xmlns:a="http://schemas.openxmlformats.org/drawingml/2006/main">
          <a:off x="-434690" y="1859640"/>
          <a:ext cx="929017" cy="25523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0.76428</cdr:y>
    </cdr:from>
    <cdr:to>
      <cdr:x>0.10998</cdr:x>
      <cdr:y>0.80912</cdr:y>
    </cdr:to>
    <cdr:sp macro="" textlink="">
      <cdr:nvSpPr>
        <cdr:cNvPr id="10" name="TextBox 1">
          <a:extLst xmlns:a="http://schemas.openxmlformats.org/drawingml/2006/main">
            <a:ext uri="{FF2B5EF4-FFF2-40B4-BE49-F238E27FC236}">
              <a16:creationId xmlns:a16="http://schemas.microsoft.com/office/drawing/2014/main" id="{80E0556D-C15F-4F49-ABF5-173B7B60D182}"/>
            </a:ext>
          </a:extLst>
        </cdr:cNvPr>
        <cdr:cNvSpPr txBox="1"/>
      </cdr:nvSpPr>
      <cdr:spPr>
        <a:xfrm xmlns:a="http://schemas.openxmlformats.org/drawingml/2006/main">
          <a:off x="0" y="4351403"/>
          <a:ext cx="929017" cy="25529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0.50678</cdr:y>
    </cdr:from>
    <cdr:to>
      <cdr:x>0.10998</cdr:x>
      <cdr:y>0.55162</cdr:y>
    </cdr:to>
    <cdr:sp macro="" textlink="">
      <cdr:nvSpPr>
        <cdr:cNvPr id="12" name="TextBox 1">
          <a:extLst xmlns:a="http://schemas.openxmlformats.org/drawingml/2006/main">
            <a:ext uri="{FF2B5EF4-FFF2-40B4-BE49-F238E27FC236}">
              <a16:creationId xmlns:a16="http://schemas.microsoft.com/office/drawing/2014/main" id="{7833AEDA-EBFD-445C-9C91-C41A87BAD7B5}"/>
            </a:ext>
          </a:extLst>
        </cdr:cNvPr>
        <cdr:cNvSpPr txBox="1"/>
      </cdr:nvSpPr>
      <cdr:spPr>
        <a:xfrm xmlns:a="http://schemas.openxmlformats.org/drawingml/2006/main">
          <a:off x="0" y="2885341"/>
          <a:ext cx="929017" cy="2552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0.45225</cdr:y>
    </cdr:from>
    <cdr:to>
      <cdr:x>0.1681</cdr:x>
      <cdr:y>0.50057</cdr:y>
    </cdr:to>
    <cdr:sp macro="" textlink="">
      <cdr:nvSpPr>
        <cdr:cNvPr id="13" name="TextBox 1">
          <a:extLst xmlns:a="http://schemas.openxmlformats.org/drawingml/2006/main">
            <a:ext uri="{FF2B5EF4-FFF2-40B4-BE49-F238E27FC236}">
              <a16:creationId xmlns:a16="http://schemas.microsoft.com/office/drawing/2014/main" id="{E460EFEB-5431-48DE-938E-117C69FC9105}"/>
            </a:ext>
          </a:extLst>
        </cdr:cNvPr>
        <cdr:cNvSpPr txBox="1"/>
      </cdr:nvSpPr>
      <cdr:spPr>
        <a:xfrm xmlns:a="http://schemas.openxmlformats.org/drawingml/2006/main">
          <a:off x="-434690" y="2574878"/>
          <a:ext cx="1419989" cy="2751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0.96097</cdr:y>
    </cdr:from>
    <cdr:to>
      <cdr:x>0.78372</cdr:x>
      <cdr:y>0.99545</cdr:y>
    </cdr:to>
    <cdr:sp macro="" textlink="">
      <cdr:nvSpPr>
        <cdr:cNvPr id="18" name="TextBox 1">
          <a:extLst xmlns:a="http://schemas.openxmlformats.org/drawingml/2006/main">
            <a:ext uri="{FF2B5EF4-FFF2-40B4-BE49-F238E27FC236}">
              <a16:creationId xmlns:a16="http://schemas.microsoft.com/office/drawing/2014/main" id="{2F0C7D03-EFC9-4F35-9586-B979451EA4CC}"/>
            </a:ext>
          </a:extLst>
        </cdr:cNvPr>
        <cdr:cNvSpPr txBox="1"/>
      </cdr:nvSpPr>
      <cdr:spPr>
        <a:xfrm xmlns:a="http://schemas.openxmlformats.org/drawingml/2006/main">
          <a:off x="-434690" y="5462918"/>
          <a:ext cx="6620199" cy="196012"/>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effectLst/>
              <a:latin typeface="Arial" panose="020B0604020202020204" pitchFamily="34" charset="0"/>
              <a:ea typeface="+mn-ea"/>
              <a:cs typeface="Arial" panose="020B0604020202020204" pitchFamily="34" charset="0"/>
            </a:rPr>
            <a:t>Bāze: visi respondenti,</a:t>
          </a:r>
          <a:r>
            <a:rPr lang="lv-LV" sz="800" baseline="0" dirty="0">
              <a:effectLst/>
              <a:latin typeface="Arial" panose="020B0604020202020204" pitchFamily="34" charset="0"/>
              <a:ea typeface="+mn-ea"/>
              <a:cs typeface="Arial" panose="020B0604020202020204" pitchFamily="34" charset="0"/>
            </a:rPr>
            <a:t> respondentu skaitu grupās skatīt respondentu sociāli demogrāfiskajā profilā 4.lpp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0.99777</cdr:x>
      <cdr:y>0.12232</cdr:y>
    </cdr:to>
    <cdr:sp macro="" textlink="">
      <cdr:nvSpPr>
        <cdr:cNvPr id="16" name="Text Box 16385">
          <a:extLst xmlns:a="http://schemas.openxmlformats.org/drawingml/2006/main">
            <a:ext uri="{FF2B5EF4-FFF2-40B4-BE49-F238E27FC236}">
              <a16:creationId xmlns:a16="http://schemas.microsoft.com/office/drawing/2014/main" id="{FDBD82B7-4E6D-49A5-ACA4-CD88FF8728EE}"/>
            </a:ext>
          </a:extLst>
        </cdr:cNvPr>
        <cdr:cNvSpPr txBox="1">
          <a:spLocks xmlns:a="http://schemas.openxmlformats.org/drawingml/2006/main" noChangeArrowheads="1"/>
        </cdr:cNvSpPr>
      </cdr:nvSpPr>
      <cdr:spPr bwMode="auto">
        <a:xfrm xmlns:a="http://schemas.openxmlformats.org/drawingml/2006/main">
          <a:off x="0" y="0"/>
          <a:ext cx="8428311" cy="714374"/>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50" b="0" i="1">
              <a:effectLst/>
              <a:latin typeface="Arial" panose="020B0604020202020204" pitchFamily="34" charset="0"/>
              <a:ea typeface="+mn-ea"/>
              <a:cs typeface="Arial" panose="020B0604020202020204" pitchFamily="34" charset="0"/>
            </a:rPr>
            <a:t>K1. "Ja Jūs saskartos ar kādu no šajās iestādēs strādājošo rīcību, kura, Jūsuprāt, būtu pretlikumīga, vai Jūs par to ziņotu?</a:t>
          </a:r>
        </a:p>
        <a:p xmlns:a="http://schemas.openxmlformats.org/drawingml/2006/main">
          <a:r>
            <a:rPr lang="lv-LV" sz="1050" b="0" i="1">
              <a:effectLst/>
              <a:latin typeface="Arial" panose="020B0604020202020204" pitchFamily="34" charset="0"/>
              <a:ea typeface="+mn-ea"/>
              <a:cs typeface="Arial" panose="020B0604020202020204" pitchFamily="34" charset="0"/>
            </a:rPr>
            <a:t>Valsts policija, Pašvaldības policija, Pilsonības un migrācijas lietu pārvalde, Valsts ugunsdzēsības un glābšanas dienests, Valsts robežsardze, Iekšlietu ministrijas Informācijas centrs, Nodrošinājuma valsts aģentūra, Ieslodzījuma vietu pārvalde (ieslodzījuma vietas), Ostas policija"</a:t>
          </a:r>
        </a:p>
        <a:p xmlns:a="http://schemas.openxmlformats.org/drawingml/2006/main">
          <a:pPr algn="l" rtl="0">
            <a:defRPr sz="1000"/>
          </a:pPr>
          <a:r>
            <a:rPr lang="lv-LV" sz="1050" b="0" i="0" u="sng" strike="noStrike" baseline="0">
              <a:solidFill>
                <a:srgbClr val="000000"/>
              </a:solidFill>
              <a:latin typeface="Arial"/>
              <a:cs typeface="Arial"/>
            </a:rPr>
            <a:t>Iespējamas vairākas atbildes</a:t>
          </a:r>
        </a:p>
      </cdr:txBody>
    </cdr:sp>
  </cdr:relSizeAnchor>
  <cdr:relSizeAnchor xmlns:cdr="http://schemas.openxmlformats.org/drawingml/2006/chartDrawing">
    <cdr:from>
      <cdr:x>0</cdr:x>
      <cdr:y>0.87685</cdr:y>
    </cdr:from>
    <cdr:to>
      <cdr:x>0.12337</cdr:x>
      <cdr:y>0.92169</cdr:y>
    </cdr:to>
    <cdr:sp macro="" textlink="">
      <cdr:nvSpPr>
        <cdr:cNvPr id="14" name="TextBox 1">
          <a:extLst xmlns:a="http://schemas.openxmlformats.org/drawingml/2006/main">
            <a:ext uri="{FF2B5EF4-FFF2-40B4-BE49-F238E27FC236}">
              <a16:creationId xmlns:a16="http://schemas.microsoft.com/office/drawing/2014/main" id="{0C1DF427-95E6-44B8-973A-A23439FD68EE}"/>
            </a:ext>
          </a:extLst>
        </cdr:cNvPr>
        <cdr:cNvSpPr txBox="1"/>
      </cdr:nvSpPr>
      <cdr:spPr>
        <a:xfrm xmlns:a="http://schemas.openxmlformats.org/drawingml/2006/main">
          <a:off x="0" y="6013450"/>
          <a:ext cx="1054100" cy="3075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0.65217</cdr:y>
    </cdr:from>
    <cdr:to>
      <cdr:x>0.10998</cdr:x>
      <cdr:y>0.69701</cdr:y>
    </cdr:to>
    <cdr:sp macro="" textlink="">
      <cdr:nvSpPr>
        <cdr:cNvPr id="15" name="TextBox 1">
          <a:extLst xmlns:a="http://schemas.openxmlformats.org/drawingml/2006/main">
            <a:ext uri="{FF2B5EF4-FFF2-40B4-BE49-F238E27FC236}">
              <a16:creationId xmlns:a16="http://schemas.microsoft.com/office/drawing/2014/main" id="{4C3F6342-0F35-4D7F-B7C7-89708C8BCA72}"/>
            </a:ext>
          </a:extLst>
        </cdr:cNvPr>
        <cdr:cNvSpPr txBox="1"/>
      </cdr:nvSpPr>
      <cdr:spPr>
        <a:xfrm xmlns:a="http://schemas.openxmlformats.org/drawingml/2006/main">
          <a:off x="-434690" y="3713082"/>
          <a:ext cx="929017" cy="25529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0.58161</cdr:y>
    </cdr:from>
    <cdr:to>
      <cdr:x>0.1293</cdr:x>
      <cdr:y>0.62993</cdr:y>
    </cdr:to>
    <cdr:sp macro="" textlink="">
      <cdr:nvSpPr>
        <cdr:cNvPr id="17" name="TextBox 1">
          <a:extLst xmlns:a="http://schemas.openxmlformats.org/drawingml/2006/main">
            <a:ext uri="{FF2B5EF4-FFF2-40B4-BE49-F238E27FC236}">
              <a16:creationId xmlns:a16="http://schemas.microsoft.com/office/drawing/2014/main" id="{C27C0065-CF2C-48D6-AAFE-6B39F55D76C7}"/>
            </a:ext>
          </a:extLst>
        </cdr:cNvPr>
        <cdr:cNvSpPr txBox="1"/>
      </cdr:nvSpPr>
      <cdr:spPr>
        <a:xfrm xmlns:a="http://schemas.openxmlformats.org/drawingml/2006/main">
          <a:off x="-434690" y="3311355"/>
          <a:ext cx="1092216" cy="2751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1</cdr:x>
      <cdr:y>0.08519</cdr:y>
    </cdr:to>
    <cdr:sp macro="" textlink="">
      <cdr:nvSpPr>
        <cdr:cNvPr id="3" name="TextBox 1">
          <a:extLst xmlns:a="http://schemas.openxmlformats.org/drawingml/2006/main">
            <a:ext uri="{FF2B5EF4-FFF2-40B4-BE49-F238E27FC236}">
              <a16:creationId xmlns:a16="http://schemas.microsoft.com/office/drawing/2014/main" id="{9D0B423E-9F78-4BCF-A994-7A25A8B22565}"/>
            </a:ext>
          </a:extLst>
        </cdr:cNvPr>
        <cdr:cNvSpPr txBox="1"/>
      </cdr:nvSpPr>
      <cdr:spPr>
        <a:xfrm xmlns:a="http://schemas.openxmlformats.org/drawingml/2006/main">
          <a:off x="-274429" y="-1065406"/>
          <a:ext cx="8629650" cy="4552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dirty="0">
              <a:effectLst/>
              <a:latin typeface="Arial" panose="020B0604020202020204" pitchFamily="34" charset="0"/>
              <a:ea typeface="+mn-ea"/>
              <a:cs typeface="Arial" panose="020B0604020202020204" pitchFamily="34" charset="0"/>
            </a:rPr>
            <a:t>K2. </a:t>
          </a:r>
          <a:r>
            <a:rPr lang="lv-LV" sz="1200" b="0" i="1" dirty="0">
              <a:effectLst/>
              <a:latin typeface="Arial" panose="020B0604020202020204" pitchFamily="34" charset="0"/>
              <a:ea typeface="+mn-ea"/>
              <a:cs typeface="Arial" panose="020B0604020202020204" pitchFamily="34" charset="0"/>
            </a:rPr>
            <a:t>"Vai pēdējo 5 gadu laikā Jūs vai citi Jūsu ģimenes locekļi esat nonākuši situācijā, kad piedzīvojāt pārkāpumu no iepriekš uzskaitīto iestāžu* nodarbināto puses, bet par to neziņojāt?"</a:t>
          </a:r>
        </a:p>
      </cdr:txBody>
    </cdr:sp>
  </cdr:relSizeAnchor>
  <cdr:relSizeAnchor xmlns:cdr="http://schemas.openxmlformats.org/drawingml/2006/chartDrawing">
    <cdr:from>
      <cdr:x>0</cdr:x>
      <cdr:y>0.95107</cdr:y>
    </cdr:from>
    <cdr:to>
      <cdr:x>0.3024</cdr:x>
      <cdr:y>1</cdr:y>
    </cdr:to>
    <cdr:sp macro="" textlink="">
      <cdr:nvSpPr>
        <cdr:cNvPr id="4" name="TextBox 1">
          <a:extLst xmlns:a="http://schemas.openxmlformats.org/drawingml/2006/main">
            <a:ext uri="{FF2B5EF4-FFF2-40B4-BE49-F238E27FC236}">
              <a16:creationId xmlns:a16="http://schemas.microsoft.com/office/drawing/2014/main" id="{72A72573-B9A0-4DEB-BEDC-D7EB872DBCB1}"/>
            </a:ext>
          </a:extLst>
        </cdr:cNvPr>
        <cdr:cNvSpPr txBox="1"/>
      </cdr:nvSpPr>
      <cdr:spPr>
        <a:xfrm xmlns:a="http://schemas.openxmlformats.org/drawingml/2006/main">
          <a:off x="0" y="4864631"/>
          <a:ext cx="2865967" cy="25029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n=1007</a:t>
          </a:r>
        </a:p>
      </cdr:txBody>
    </cdr:sp>
  </cdr:relSizeAnchor>
</c:userShapes>
</file>

<file path=ppt/drawings/drawing5.xml><?xml version="1.0" encoding="utf-8"?>
<c:userShapes xmlns:c="http://schemas.openxmlformats.org/drawingml/2006/chart">
  <cdr:relSizeAnchor xmlns:cdr="http://schemas.openxmlformats.org/drawingml/2006/chartDrawing">
    <cdr:from>
      <cdr:x>0.89074</cdr:x>
      <cdr:y>0.93251</cdr:y>
    </cdr:from>
    <cdr:to>
      <cdr:x>0.9124</cdr:x>
      <cdr:y>0.96629</cdr:y>
    </cdr:to>
    <cdr:sp macro="" textlink="">
      <cdr:nvSpPr>
        <cdr:cNvPr id="16" name="TextBox 1">
          <a:extLst xmlns:a="http://schemas.openxmlformats.org/drawingml/2006/main">
            <a:ext uri="{FF2B5EF4-FFF2-40B4-BE49-F238E27FC236}">
              <a16:creationId xmlns:a16="http://schemas.microsoft.com/office/drawing/2014/main" id="{21E4C050-F803-41D2-859A-20ED723F0038}"/>
            </a:ext>
          </a:extLst>
        </cdr:cNvPr>
        <cdr:cNvSpPr txBox="1"/>
      </cdr:nvSpPr>
      <cdr:spPr>
        <a:xfrm xmlns:a="http://schemas.openxmlformats.org/drawingml/2006/main">
          <a:off x="7543801" y="5469231"/>
          <a:ext cx="183464" cy="198144"/>
        </a:xfrm>
        <a:prstGeom xmlns:a="http://schemas.openxmlformats.org/drawingml/2006/main" prst="rect">
          <a:avLst/>
        </a:prstGeom>
        <a:solidFill xmlns:a="http://schemas.openxmlformats.org/drawingml/2006/main">
          <a:schemeClr val="bg1"/>
        </a:solidFill>
        <a:ln xmlns:a="http://schemas.openxmlformats.org/drawingml/2006/main" w="12700">
          <a:solidFill>
            <a:schemeClr val="bg1">
              <a:lumMod val="65000"/>
            </a:schemeClr>
          </a:solidFill>
        </a:ln>
        <a:effectLst xmlns:a="http://schemas.openxmlformats.org/drawingml/2006/main">
          <a:outerShdw dist="38100" dir="2700000" algn="tl" rotWithShape="0">
            <a:schemeClr val="bg1">
              <a:lumMod val="65000"/>
            </a:schemeClr>
          </a:outerShdw>
        </a:effectLst>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defRPr/>
          </a:pP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0.16294</cdr:y>
    </cdr:from>
    <cdr:to>
      <cdr:x>0.12986</cdr:x>
      <cdr:y>0.21056</cdr:y>
    </cdr:to>
    <cdr:sp macro="" textlink="">
      <cdr:nvSpPr>
        <cdr:cNvPr id="5" name="Text Box 1">
          <a:extLst xmlns:a="http://schemas.openxmlformats.org/drawingml/2006/main">
            <a:ext uri="{FF2B5EF4-FFF2-40B4-BE49-F238E27FC236}">
              <a16:creationId xmlns:a16="http://schemas.microsoft.com/office/drawing/2014/main" id="{94376E7B-2796-4A3F-9F56-0F5886750BEA}"/>
            </a:ext>
          </a:extLst>
        </cdr:cNvPr>
        <cdr:cNvSpPr txBox="1">
          <a:spLocks xmlns:a="http://schemas.openxmlformats.org/drawingml/2006/main" noChangeArrowheads="1"/>
        </cdr:cNvSpPr>
      </cdr:nvSpPr>
      <cdr:spPr bwMode="auto">
        <a:xfrm xmlns:a="http://schemas.openxmlformats.org/drawingml/2006/main">
          <a:off x="0" y="955653"/>
          <a:ext cx="1099806" cy="27929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Dzimums</a:t>
          </a:r>
        </a:p>
      </cdr:txBody>
    </cdr:sp>
  </cdr:relSizeAnchor>
  <cdr:relSizeAnchor xmlns:cdr="http://schemas.openxmlformats.org/drawingml/2006/chartDrawing">
    <cdr:from>
      <cdr:x>0</cdr:x>
      <cdr:y>0.60589</cdr:y>
    </cdr:from>
    <cdr:to>
      <cdr:x>0.15173</cdr:x>
      <cdr:y>0.65445</cdr:y>
    </cdr:to>
    <cdr:sp macro="" textlink="">
      <cdr:nvSpPr>
        <cdr:cNvPr id="6" name="Text Box 4">
          <a:extLst xmlns:a="http://schemas.openxmlformats.org/drawingml/2006/main">
            <a:ext uri="{FF2B5EF4-FFF2-40B4-BE49-F238E27FC236}">
              <a16:creationId xmlns:a16="http://schemas.microsoft.com/office/drawing/2014/main" id="{A5201A8F-25EE-44D8-8DA5-BF0ECB4C2BDA}"/>
            </a:ext>
          </a:extLst>
        </cdr:cNvPr>
        <cdr:cNvSpPr txBox="1">
          <a:spLocks xmlns:a="http://schemas.openxmlformats.org/drawingml/2006/main" noChangeArrowheads="1"/>
        </cdr:cNvSpPr>
      </cdr:nvSpPr>
      <cdr:spPr bwMode="auto">
        <a:xfrm xmlns:a="http://schemas.openxmlformats.org/drawingml/2006/main">
          <a:off x="-371924" y="3412445"/>
          <a:ext cx="1285026" cy="27349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Ienākumi </a:t>
          </a:r>
        </a:p>
      </cdr:txBody>
    </cdr:sp>
  </cdr:relSizeAnchor>
  <cdr:relSizeAnchor xmlns:cdr="http://schemas.openxmlformats.org/drawingml/2006/chartDrawing">
    <cdr:from>
      <cdr:x>0</cdr:x>
      <cdr:y>0.36834</cdr:y>
    </cdr:from>
    <cdr:to>
      <cdr:x>0.174</cdr:x>
      <cdr:y>0.41377</cdr:y>
    </cdr:to>
    <cdr:sp macro="" textlink="">
      <cdr:nvSpPr>
        <cdr:cNvPr id="7" name="Text Box 7">
          <a:extLst xmlns:a="http://schemas.openxmlformats.org/drawingml/2006/main">
            <a:ext uri="{FF2B5EF4-FFF2-40B4-BE49-F238E27FC236}">
              <a16:creationId xmlns:a16="http://schemas.microsoft.com/office/drawing/2014/main" id="{8F6FD47C-4B4A-4851-B99E-ECEF707E087E}"/>
            </a:ext>
          </a:extLst>
        </cdr:cNvPr>
        <cdr:cNvSpPr txBox="1">
          <a:spLocks xmlns:a="http://schemas.openxmlformats.org/drawingml/2006/main" noChangeArrowheads="1"/>
        </cdr:cNvSpPr>
      </cdr:nvSpPr>
      <cdr:spPr bwMode="auto">
        <a:xfrm xmlns:a="http://schemas.openxmlformats.org/drawingml/2006/main">
          <a:off x="0" y="2074519"/>
          <a:ext cx="1473634" cy="25586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Sarunvaloda ģimenē</a:t>
          </a:r>
        </a:p>
      </cdr:txBody>
    </cdr:sp>
  </cdr:relSizeAnchor>
  <cdr:relSizeAnchor xmlns:cdr="http://schemas.openxmlformats.org/drawingml/2006/chartDrawing">
    <cdr:from>
      <cdr:x>0.00204</cdr:x>
      <cdr:y>0.22256</cdr:y>
    </cdr:from>
    <cdr:to>
      <cdr:x>0.1319</cdr:x>
      <cdr:y>0.26669</cdr:y>
    </cdr:to>
    <cdr:sp macro="" textlink="">
      <cdr:nvSpPr>
        <cdr:cNvPr id="8" name="Text Box 8">
          <a:extLst xmlns:a="http://schemas.openxmlformats.org/drawingml/2006/main">
            <a:ext uri="{FF2B5EF4-FFF2-40B4-BE49-F238E27FC236}">
              <a16:creationId xmlns:a16="http://schemas.microsoft.com/office/drawing/2014/main" id="{7DBBFF42-C107-4554-97AF-718F951933DB}"/>
            </a:ext>
          </a:extLst>
        </cdr:cNvPr>
        <cdr:cNvSpPr txBox="1">
          <a:spLocks xmlns:a="http://schemas.openxmlformats.org/drawingml/2006/main" noChangeArrowheads="1"/>
        </cdr:cNvSpPr>
      </cdr:nvSpPr>
      <cdr:spPr bwMode="auto">
        <a:xfrm xmlns:a="http://schemas.openxmlformats.org/drawingml/2006/main">
          <a:off x="17253" y="1253502"/>
          <a:ext cx="1099806" cy="24854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Vecums</a:t>
          </a:r>
        </a:p>
      </cdr:txBody>
    </cdr:sp>
  </cdr:relSizeAnchor>
  <cdr:relSizeAnchor xmlns:cdr="http://schemas.openxmlformats.org/drawingml/2006/chartDrawing">
    <cdr:from>
      <cdr:x>0</cdr:x>
      <cdr:y>0.85996</cdr:y>
    </cdr:from>
    <cdr:to>
      <cdr:x>0.14653</cdr:x>
      <cdr:y>0.92291</cdr:y>
    </cdr:to>
    <cdr:sp macro="" textlink="">
      <cdr:nvSpPr>
        <cdr:cNvPr id="9" name="Text Box 3">
          <a:extLst xmlns:a="http://schemas.openxmlformats.org/drawingml/2006/main">
            <a:ext uri="{FF2B5EF4-FFF2-40B4-BE49-F238E27FC236}">
              <a16:creationId xmlns:a16="http://schemas.microsoft.com/office/drawing/2014/main" id="{7410761F-DD4C-4220-B240-DEF9FC32C1D3}"/>
            </a:ext>
          </a:extLst>
        </cdr:cNvPr>
        <cdr:cNvSpPr txBox="1">
          <a:spLocks xmlns:a="http://schemas.openxmlformats.org/drawingml/2006/main" noChangeArrowheads="1"/>
        </cdr:cNvSpPr>
      </cdr:nvSpPr>
      <cdr:spPr bwMode="auto">
        <a:xfrm xmlns:a="http://schemas.openxmlformats.org/drawingml/2006/main">
          <a:off x="0" y="5043698"/>
          <a:ext cx="1240986" cy="36920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Apdzīvota vieta</a:t>
          </a:r>
        </a:p>
      </cdr:txBody>
    </cdr:sp>
  </cdr:relSizeAnchor>
  <cdr:relSizeAnchor xmlns:cdr="http://schemas.openxmlformats.org/drawingml/2006/chartDrawing">
    <cdr:from>
      <cdr:x>0</cdr:x>
      <cdr:y>0.43244</cdr:y>
    </cdr:from>
    <cdr:to>
      <cdr:x>0.09803</cdr:x>
      <cdr:y>0.47176</cdr:y>
    </cdr:to>
    <cdr:sp macro="" textlink="">
      <cdr:nvSpPr>
        <cdr:cNvPr id="10" name="Text Box 6">
          <a:extLst xmlns:a="http://schemas.openxmlformats.org/drawingml/2006/main">
            <a:ext uri="{FF2B5EF4-FFF2-40B4-BE49-F238E27FC236}">
              <a16:creationId xmlns:a16="http://schemas.microsoft.com/office/drawing/2014/main" id="{417D4582-B8D9-43E3-8552-87AD7A1A21F0}"/>
            </a:ext>
          </a:extLst>
        </cdr:cNvPr>
        <cdr:cNvSpPr txBox="1">
          <a:spLocks xmlns:a="http://schemas.openxmlformats.org/drawingml/2006/main" noChangeArrowheads="1"/>
        </cdr:cNvSpPr>
      </cdr:nvSpPr>
      <cdr:spPr bwMode="auto">
        <a:xfrm xmlns:a="http://schemas.openxmlformats.org/drawingml/2006/main">
          <a:off x="-371924" y="2435569"/>
          <a:ext cx="830232" cy="22145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Izglītība</a:t>
          </a:r>
        </a:p>
      </cdr:txBody>
    </cdr:sp>
  </cdr:relSizeAnchor>
  <cdr:relSizeAnchor xmlns:cdr="http://schemas.openxmlformats.org/drawingml/2006/chartDrawing">
    <cdr:from>
      <cdr:x>0</cdr:x>
      <cdr:y>0.72857</cdr:y>
    </cdr:from>
    <cdr:to>
      <cdr:x>0.16863</cdr:x>
      <cdr:y>0.80931</cdr:y>
    </cdr:to>
    <cdr:sp macro="" textlink="">
      <cdr:nvSpPr>
        <cdr:cNvPr id="12" name="Text Box 3">
          <a:extLst xmlns:a="http://schemas.openxmlformats.org/drawingml/2006/main">
            <a:ext uri="{FF2B5EF4-FFF2-40B4-BE49-F238E27FC236}">
              <a16:creationId xmlns:a16="http://schemas.microsoft.com/office/drawing/2014/main" id="{C04B1531-5E48-4C75-80B8-E038F48C4817}"/>
            </a:ext>
          </a:extLst>
        </cdr:cNvPr>
        <cdr:cNvSpPr txBox="1">
          <a:spLocks xmlns:a="http://schemas.openxmlformats.org/drawingml/2006/main" noChangeArrowheads="1"/>
        </cdr:cNvSpPr>
      </cdr:nvSpPr>
      <cdr:spPr bwMode="auto">
        <a:xfrm xmlns:a="http://schemas.openxmlformats.org/drawingml/2006/main">
          <a:off x="0" y="4273111"/>
          <a:ext cx="1428155" cy="47354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Reģions</a:t>
          </a:r>
        </a:p>
      </cdr:txBody>
    </cdr:sp>
  </cdr:relSizeAnchor>
  <cdr:relSizeAnchor xmlns:cdr="http://schemas.openxmlformats.org/drawingml/2006/chartDrawing">
    <cdr:from>
      <cdr:x>0</cdr:x>
      <cdr:y>0.96987</cdr:y>
    </cdr:from>
    <cdr:to>
      <cdr:x>0.66445</cdr:x>
      <cdr:y>1</cdr:y>
    </cdr:to>
    <cdr:sp macro="" textlink="">
      <cdr:nvSpPr>
        <cdr:cNvPr id="14" name="TextBox 1">
          <a:extLst xmlns:a="http://schemas.openxmlformats.org/drawingml/2006/main">
            <a:ext uri="{FF2B5EF4-FFF2-40B4-BE49-F238E27FC236}">
              <a16:creationId xmlns:a16="http://schemas.microsoft.com/office/drawing/2014/main" id="{BEACD51C-6D32-49E8-82D0-5FDCC40137BF}"/>
            </a:ext>
          </a:extLst>
        </cdr:cNvPr>
        <cdr:cNvSpPr txBox="1"/>
      </cdr:nvSpPr>
      <cdr:spPr>
        <a:xfrm xmlns:a="http://schemas.openxmlformats.org/drawingml/2006/main">
          <a:off x="0" y="6355752"/>
          <a:ext cx="6290885" cy="197448"/>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respondentu sociāli demogrāfiskajā profilā 4. </a:t>
          </a:r>
          <a:r>
            <a:rPr lang="lv-LV" sz="800" baseline="0" dirty="0" err="1">
              <a:latin typeface="Arial" panose="020B0604020202020204" pitchFamily="34" charset="0"/>
              <a:cs typeface="Arial" panose="020B0604020202020204" pitchFamily="34" charset="0"/>
            </a:rPr>
            <a:t>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1</cdr:x>
      <cdr:y>0.07255</cdr:y>
    </cdr:to>
    <cdr:sp macro="" textlink="">
      <cdr:nvSpPr>
        <cdr:cNvPr id="15" name="TextBox 1">
          <a:extLst xmlns:a="http://schemas.openxmlformats.org/drawingml/2006/main">
            <a:ext uri="{FF2B5EF4-FFF2-40B4-BE49-F238E27FC236}">
              <a16:creationId xmlns:a16="http://schemas.microsoft.com/office/drawing/2014/main" id="{0476E8B0-00F6-4B4E-8293-487DD7D513F3}"/>
            </a:ext>
          </a:extLst>
        </cdr:cNvPr>
        <cdr:cNvSpPr txBox="1"/>
      </cdr:nvSpPr>
      <cdr:spPr>
        <a:xfrm xmlns:a="http://schemas.openxmlformats.org/drawingml/2006/main">
          <a:off x="0" y="0"/>
          <a:ext cx="8469163" cy="426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dirty="0">
              <a:effectLst/>
              <a:latin typeface="Arial" panose="020B0604020202020204" pitchFamily="34" charset="0"/>
              <a:ea typeface="+mn-ea"/>
              <a:cs typeface="Arial" panose="020B0604020202020204" pitchFamily="34" charset="0"/>
            </a:rPr>
            <a:t>K2. </a:t>
          </a:r>
          <a:r>
            <a:rPr lang="lv-LV" sz="1100" b="0" i="1" dirty="0">
              <a:effectLst/>
              <a:latin typeface="Arial" panose="020B0604020202020204" pitchFamily="34" charset="0"/>
              <a:ea typeface="+mn-ea"/>
              <a:cs typeface="Arial" panose="020B0604020202020204" pitchFamily="34" charset="0"/>
            </a:rPr>
            <a:t>"Vai pēdējo 5 gadu laikā Jūs vai citi Jūsu ģimenes locekļi esat nonākuši situācijā, kad piedzīvojāt pārkāpumu no iepriekš uzskaitīto iestāžu nodarbināto puses, bet par to neziņojāt?"</a:t>
          </a:r>
        </a:p>
      </cdr:txBody>
    </cdr:sp>
  </cdr:relSizeAnchor>
  <cdr:relSizeAnchor xmlns:cdr="http://schemas.openxmlformats.org/drawingml/2006/chartDrawing">
    <cdr:from>
      <cdr:x>0</cdr:x>
      <cdr:y>0.5123</cdr:y>
    </cdr:from>
    <cdr:to>
      <cdr:x>0.12896</cdr:x>
      <cdr:y>0.56669</cdr:y>
    </cdr:to>
    <cdr:sp macro="" textlink="">
      <cdr:nvSpPr>
        <cdr:cNvPr id="32" name="TextBox 1">
          <a:extLst xmlns:a="http://schemas.openxmlformats.org/drawingml/2006/main">
            <a:ext uri="{FF2B5EF4-FFF2-40B4-BE49-F238E27FC236}">
              <a16:creationId xmlns:a16="http://schemas.microsoft.com/office/drawing/2014/main" id="{E8C13243-1EEB-4DAD-BFBA-4037A5E7324C}"/>
            </a:ext>
          </a:extLst>
        </cdr:cNvPr>
        <cdr:cNvSpPr txBox="1"/>
      </cdr:nvSpPr>
      <cdr:spPr>
        <a:xfrm xmlns:a="http://schemas.openxmlformats.org/drawingml/2006/main">
          <a:off x="-371924" y="2885332"/>
          <a:ext cx="1092183" cy="306333"/>
        </a:xfrm>
        <a:prstGeom xmlns:a="http://schemas.openxmlformats.org/drawingml/2006/main" prst="rect">
          <a:avLst/>
        </a:prstGeom>
      </cdr:spPr>
      <cdr:txBody>
        <a:bodyPr xmlns:a="http://schemas.openxmlformats.org/drawingml/2006/main" wrap="square" lIns="3600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0.94966</cdr:y>
    </cdr:from>
    <cdr:to>
      <cdr:x>0.30301</cdr:x>
      <cdr:y>1</cdr:y>
    </cdr:to>
    <cdr:sp macro="" textlink="">
      <cdr:nvSpPr>
        <cdr:cNvPr id="9" name="TextBox 1">
          <a:extLst xmlns:a="http://schemas.openxmlformats.org/drawingml/2006/main">
            <a:ext uri="{FF2B5EF4-FFF2-40B4-BE49-F238E27FC236}">
              <a16:creationId xmlns:a16="http://schemas.microsoft.com/office/drawing/2014/main" id="{F16C670F-A22B-43C7-9096-9AA1A99E2069}"/>
            </a:ext>
          </a:extLst>
        </cdr:cNvPr>
        <cdr:cNvSpPr txBox="1"/>
      </cdr:nvSpPr>
      <cdr:spPr>
        <a:xfrm xmlns:a="http://schemas.openxmlformats.org/drawingml/2006/main">
          <a:off x="0" y="3952892"/>
          <a:ext cx="2871749" cy="2095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n=1007</a:t>
          </a:r>
        </a:p>
      </cdr:txBody>
    </cdr:sp>
  </cdr:relSizeAnchor>
  <cdr:relSizeAnchor xmlns:cdr="http://schemas.openxmlformats.org/drawingml/2006/chartDrawing">
    <cdr:from>
      <cdr:x>0.84433</cdr:x>
      <cdr:y>0.46109</cdr:y>
    </cdr:from>
    <cdr:to>
      <cdr:x>0.99601</cdr:x>
      <cdr:y>0.58812</cdr:y>
    </cdr:to>
    <cdr:sp macro="" textlink="">
      <cdr:nvSpPr>
        <cdr:cNvPr id="5" name="TextBox 1">
          <a:extLst xmlns:a="http://schemas.openxmlformats.org/drawingml/2006/main">
            <a:ext uri="{FF2B5EF4-FFF2-40B4-BE49-F238E27FC236}">
              <a16:creationId xmlns:a16="http://schemas.microsoft.com/office/drawing/2014/main" id="{2B1EDE2D-C131-4132-A6C4-D61184B5E80D}"/>
            </a:ext>
          </a:extLst>
        </cdr:cNvPr>
        <cdr:cNvSpPr txBox="1">
          <a:spLocks xmlns:a="http://schemas.openxmlformats.org/drawingml/2006/main" noChangeArrowheads="1"/>
        </cdr:cNvSpPr>
      </cdr:nvSpPr>
      <cdr:spPr bwMode="auto">
        <a:xfrm xmlns:a="http://schemas.openxmlformats.org/drawingml/2006/main">
          <a:off x="7305408" y="2453435"/>
          <a:ext cx="1312380" cy="675916"/>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dirty="0">
              <a:solidFill>
                <a:srgbClr val="285A3F"/>
              </a:solidFill>
              <a:latin typeface="Arial" panose="020B0604020202020204" pitchFamily="34" charset="0"/>
              <a:ea typeface="맑은 고딕" panose="020B0503020000020004" pitchFamily="34" charset="-127"/>
              <a:cs typeface="Arial" panose="020B0604020202020204" pitchFamily="34" charset="0"/>
            </a:rPr>
            <a:t>Drīkst:</a:t>
          </a:r>
        </a:p>
        <a:p xmlns:a="http://schemas.openxmlformats.org/drawingml/2006/main">
          <a:pPr algn="ctr" eaLnBrk="1" hangingPunct="1">
            <a:spcBef>
              <a:spcPct val="0"/>
            </a:spcBef>
            <a:buFontTx/>
            <a:buNone/>
          </a:pPr>
          <a:r>
            <a:rPr lang="lv-LV" altLang="lv-LV" sz="2400" b="1" dirty="0">
              <a:solidFill>
                <a:srgbClr val="285A3F"/>
              </a:solidFill>
              <a:latin typeface="Arial" panose="020B0604020202020204" pitchFamily="34" charset="0"/>
              <a:ea typeface="맑은 고딕" panose="020B0503020000020004" pitchFamily="34" charset="-127"/>
              <a:cs typeface="Arial" panose="020B0604020202020204" pitchFamily="34" charset="0"/>
            </a:rPr>
            <a:t>56.7%</a:t>
          </a:r>
        </a:p>
      </cdr:txBody>
    </cdr:sp>
  </cdr:relSizeAnchor>
  <cdr:relSizeAnchor xmlns:cdr="http://schemas.openxmlformats.org/drawingml/2006/chartDrawing">
    <cdr:from>
      <cdr:x>0.01994</cdr:x>
      <cdr:y>0.52914</cdr:y>
    </cdr:from>
    <cdr:to>
      <cdr:x>0.16195</cdr:x>
      <cdr:y>0.65639</cdr:y>
    </cdr:to>
    <cdr:sp macro="" textlink="">
      <cdr:nvSpPr>
        <cdr:cNvPr id="6" name="TextBox 8">
          <a:extLst xmlns:a="http://schemas.openxmlformats.org/drawingml/2006/main">
            <a:ext uri="{FF2B5EF4-FFF2-40B4-BE49-F238E27FC236}">
              <a16:creationId xmlns:a16="http://schemas.microsoft.com/office/drawing/2014/main" id="{64D24915-AD09-4926-AF27-4ABA69AA0DE2}"/>
            </a:ext>
          </a:extLst>
        </cdr:cNvPr>
        <cdr:cNvSpPr txBox="1">
          <a:spLocks xmlns:a="http://schemas.openxmlformats.org/drawingml/2006/main" noChangeArrowheads="1"/>
        </cdr:cNvSpPr>
      </cdr:nvSpPr>
      <cdr:spPr bwMode="auto">
        <a:xfrm xmlns:a="http://schemas.openxmlformats.org/drawingml/2006/main">
          <a:off x="172528" y="2815492"/>
          <a:ext cx="1228712" cy="677108"/>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dirty="0">
              <a:solidFill>
                <a:srgbClr val="CD7125"/>
              </a:solidFill>
              <a:latin typeface="Arial" panose="020B0604020202020204" pitchFamily="34" charset="0"/>
              <a:ea typeface="맑은 고딕" panose="020B0503020000020004" pitchFamily="34" charset="-127"/>
              <a:cs typeface="Arial" panose="020B0604020202020204" pitchFamily="34" charset="0"/>
            </a:rPr>
            <a:t>Nedrīkst:</a:t>
          </a:r>
        </a:p>
        <a:p xmlns:a="http://schemas.openxmlformats.org/drawingml/2006/main">
          <a:pPr algn="ctr" eaLnBrk="1" hangingPunct="1">
            <a:spcBef>
              <a:spcPct val="0"/>
            </a:spcBef>
            <a:buFontTx/>
            <a:buNone/>
          </a:pPr>
          <a:r>
            <a:rPr lang="lv-LV" altLang="lv-LV" sz="2400" b="1" dirty="0">
              <a:solidFill>
                <a:srgbClr val="CD7125"/>
              </a:solidFill>
              <a:latin typeface="Arial" panose="020B0604020202020204" pitchFamily="34" charset="0"/>
              <a:ea typeface="맑은 고딕" panose="020B0503020000020004" pitchFamily="34" charset="-127"/>
              <a:cs typeface="Arial" panose="020B0604020202020204" pitchFamily="34" charset="0"/>
            </a:rPr>
            <a:t>34.5%</a:t>
          </a:r>
        </a:p>
      </cdr:txBody>
    </cdr:sp>
  </cdr:relSizeAnchor>
  <cdr:relSizeAnchor xmlns:cdr="http://schemas.openxmlformats.org/drawingml/2006/chartDrawing">
    <cdr:from>
      <cdr:x>0.1637</cdr:x>
      <cdr:y>0.27028</cdr:y>
    </cdr:from>
    <cdr:to>
      <cdr:x>0.19289</cdr:x>
      <cdr:y>0.86078</cdr:y>
    </cdr:to>
    <cdr:sp macro="" textlink="">
      <cdr:nvSpPr>
        <cdr:cNvPr id="7" name="Right Brace 6">
          <a:extLst xmlns:a="http://schemas.openxmlformats.org/drawingml/2006/main">
            <a:ext uri="{FF2B5EF4-FFF2-40B4-BE49-F238E27FC236}">
              <a16:creationId xmlns:a16="http://schemas.microsoft.com/office/drawing/2014/main" id="{4F6C2855-29EF-4B4A-AFD1-37EC971B826B}"/>
            </a:ext>
          </a:extLst>
        </cdr:cNvPr>
        <cdr:cNvSpPr/>
      </cdr:nvSpPr>
      <cdr:spPr>
        <a:xfrm xmlns:a="http://schemas.openxmlformats.org/drawingml/2006/main" rot="10800000">
          <a:off x="1416402" y="1381756"/>
          <a:ext cx="252560" cy="3018793"/>
        </a:xfrm>
        <a:prstGeom xmlns:a="http://schemas.openxmlformats.org/drawingml/2006/main" prst="rightBrace">
          <a:avLst>
            <a:gd name="adj1" fmla="val 57296"/>
            <a:gd name="adj2" fmla="val 47635"/>
          </a:avLst>
        </a:prstGeom>
        <a:ln xmlns:a="http://schemas.openxmlformats.org/drawingml/2006/main" w="15875">
          <a:solidFill>
            <a:schemeClr val="tx1">
              <a:lumMod val="50000"/>
              <a:lumOff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wrap="square"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dr:relSizeAnchor xmlns:cdr="http://schemas.openxmlformats.org/drawingml/2006/chartDrawing">
    <cdr:from>
      <cdr:x>0.82017</cdr:x>
      <cdr:y>0.18445</cdr:y>
    </cdr:from>
    <cdr:to>
      <cdr:x>0.84798</cdr:x>
      <cdr:y>0.88686</cdr:y>
    </cdr:to>
    <cdr:sp macro="" textlink="">
      <cdr:nvSpPr>
        <cdr:cNvPr id="8" name="Right Brace 7">
          <a:extLst xmlns:a="http://schemas.openxmlformats.org/drawingml/2006/main">
            <a:ext uri="{FF2B5EF4-FFF2-40B4-BE49-F238E27FC236}">
              <a16:creationId xmlns:a16="http://schemas.microsoft.com/office/drawing/2014/main" id="{784B8FF7-1FD3-4B52-A151-83BE278E9139}"/>
            </a:ext>
          </a:extLst>
        </cdr:cNvPr>
        <cdr:cNvSpPr/>
      </cdr:nvSpPr>
      <cdr:spPr>
        <a:xfrm xmlns:a="http://schemas.openxmlformats.org/drawingml/2006/main">
          <a:off x="7096310" y="981444"/>
          <a:ext cx="240620" cy="3737466"/>
        </a:xfrm>
        <a:prstGeom xmlns:a="http://schemas.openxmlformats.org/drawingml/2006/main" prst="rightBrace">
          <a:avLst>
            <a:gd name="adj1" fmla="val 57296"/>
            <a:gd name="adj2" fmla="val 47635"/>
          </a:avLst>
        </a:prstGeom>
        <a:ln xmlns:a="http://schemas.openxmlformats.org/drawingml/2006/main" w="15875">
          <a:solidFill>
            <a:schemeClr val="tx1">
              <a:lumMod val="50000"/>
              <a:lumOff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wrap="square"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dr:relSizeAnchor xmlns:cdr="http://schemas.openxmlformats.org/drawingml/2006/chartDrawing">
    <cdr:from>
      <cdr:x>0</cdr:x>
      <cdr:y>0</cdr:y>
    </cdr:from>
    <cdr:to>
      <cdr:x>0.99899</cdr:x>
      <cdr:y>0.10895</cdr:y>
    </cdr:to>
    <cdr:sp macro="" textlink="">
      <cdr:nvSpPr>
        <cdr:cNvPr id="10" name="TextBox 1">
          <a:extLst xmlns:a="http://schemas.openxmlformats.org/drawingml/2006/main">
            <a:ext uri="{FF2B5EF4-FFF2-40B4-BE49-F238E27FC236}">
              <a16:creationId xmlns:a16="http://schemas.microsoft.com/office/drawing/2014/main" id="{1619B4EB-6D2B-4698-ACEB-4EFE1CF9E1C0}"/>
            </a:ext>
          </a:extLst>
        </cdr:cNvPr>
        <cdr:cNvSpPr txBox="1"/>
      </cdr:nvSpPr>
      <cdr:spPr>
        <a:xfrm xmlns:a="http://schemas.openxmlformats.org/drawingml/2006/main">
          <a:off x="0" y="0"/>
          <a:ext cx="9448800" cy="548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dirty="0">
              <a:effectLst/>
              <a:latin typeface="Arial" panose="020B0604020202020204" pitchFamily="34" charset="0"/>
              <a:ea typeface="+mn-ea"/>
              <a:cs typeface="Arial" panose="020B0604020202020204" pitchFamily="34" charset="0"/>
            </a:rPr>
            <a:t>K3. </a:t>
          </a:r>
          <a:r>
            <a:rPr lang="lv-LV" sz="1200" b="0" i="1" dirty="0">
              <a:effectLst/>
              <a:latin typeface="Arial" panose="020B0604020202020204" pitchFamily="34" charset="0"/>
              <a:ea typeface="+mn-ea"/>
              <a:cs typeface="Arial" panose="020B0604020202020204" pitchFamily="34" charset="0"/>
            </a:rPr>
            <a:t>"Vai policijas amatpersonas drīkst pielietot fizisku spēku un speciālos līdzekļus (piemēram, roku dzelžus, sasiešanas līdzekļus, steku, elektrošoku, gāzes baloniņu, u.c.), lai nodrošinātu sabiedrisko kārtību un drošību?"</a:t>
          </a:r>
          <a:endParaRPr lang="lv-LV" sz="1200" b="0" i="1" dirty="0">
            <a:latin typeface="Arial" panose="020B0604020202020204" pitchFamily="34" charset="0"/>
            <a:cs typeface="Arial" panose="020B06040202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0.89113</cdr:x>
      <cdr:y>0.93251</cdr:y>
    </cdr:from>
    <cdr:to>
      <cdr:x>0.9124</cdr:x>
      <cdr:y>0.96366</cdr:y>
    </cdr:to>
    <cdr:sp macro="" textlink="">
      <cdr:nvSpPr>
        <cdr:cNvPr id="16" name="TextBox 1">
          <a:extLst xmlns:a="http://schemas.openxmlformats.org/drawingml/2006/main">
            <a:ext uri="{FF2B5EF4-FFF2-40B4-BE49-F238E27FC236}">
              <a16:creationId xmlns:a16="http://schemas.microsoft.com/office/drawing/2014/main" id="{21E4C050-F803-41D2-859A-20ED723F0038}"/>
            </a:ext>
          </a:extLst>
        </cdr:cNvPr>
        <cdr:cNvSpPr txBox="1"/>
      </cdr:nvSpPr>
      <cdr:spPr>
        <a:xfrm xmlns:a="http://schemas.openxmlformats.org/drawingml/2006/main">
          <a:off x="7547125" y="5312412"/>
          <a:ext cx="180139" cy="177450"/>
        </a:xfrm>
        <a:prstGeom xmlns:a="http://schemas.openxmlformats.org/drawingml/2006/main" prst="rect">
          <a:avLst/>
        </a:prstGeom>
        <a:solidFill xmlns:a="http://schemas.openxmlformats.org/drawingml/2006/main">
          <a:schemeClr val="bg1"/>
        </a:solidFill>
        <a:ln xmlns:a="http://schemas.openxmlformats.org/drawingml/2006/main" w="12700">
          <a:solidFill>
            <a:schemeClr val="bg1">
              <a:lumMod val="65000"/>
            </a:schemeClr>
          </a:solidFill>
        </a:ln>
        <a:effectLst xmlns:a="http://schemas.openxmlformats.org/drawingml/2006/main">
          <a:outerShdw dist="38100" dir="2700000" algn="tl" rotWithShape="0">
            <a:schemeClr val="bg1">
              <a:lumMod val="65000"/>
            </a:schemeClr>
          </a:outerShdw>
        </a:effectLst>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defRPr/>
          </a:pP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0.17244</cdr:y>
    </cdr:from>
    <cdr:to>
      <cdr:x>0.12986</cdr:x>
      <cdr:y>0.22006</cdr:y>
    </cdr:to>
    <cdr:sp macro="" textlink="">
      <cdr:nvSpPr>
        <cdr:cNvPr id="5" name="Text Box 1">
          <a:extLst xmlns:a="http://schemas.openxmlformats.org/drawingml/2006/main">
            <a:ext uri="{FF2B5EF4-FFF2-40B4-BE49-F238E27FC236}">
              <a16:creationId xmlns:a16="http://schemas.microsoft.com/office/drawing/2014/main" id="{94376E7B-2796-4A3F-9F56-0F5886750BEA}"/>
            </a:ext>
          </a:extLst>
        </cdr:cNvPr>
        <cdr:cNvSpPr txBox="1">
          <a:spLocks xmlns:a="http://schemas.openxmlformats.org/drawingml/2006/main" noChangeArrowheads="1"/>
        </cdr:cNvSpPr>
      </cdr:nvSpPr>
      <cdr:spPr bwMode="auto">
        <a:xfrm xmlns:a="http://schemas.openxmlformats.org/drawingml/2006/main">
          <a:off x="0" y="1014214"/>
          <a:ext cx="1099806" cy="28007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Dzimums</a:t>
          </a:r>
        </a:p>
      </cdr:txBody>
    </cdr:sp>
  </cdr:relSizeAnchor>
  <cdr:relSizeAnchor xmlns:cdr="http://schemas.openxmlformats.org/drawingml/2006/chartDrawing">
    <cdr:from>
      <cdr:x>0</cdr:x>
      <cdr:y>0.60641</cdr:y>
    </cdr:from>
    <cdr:to>
      <cdr:x>0.15173</cdr:x>
      <cdr:y>0.65497</cdr:y>
    </cdr:to>
    <cdr:sp macro="" textlink="">
      <cdr:nvSpPr>
        <cdr:cNvPr id="6" name="Text Box 4">
          <a:extLst xmlns:a="http://schemas.openxmlformats.org/drawingml/2006/main">
            <a:ext uri="{FF2B5EF4-FFF2-40B4-BE49-F238E27FC236}">
              <a16:creationId xmlns:a16="http://schemas.microsoft.com/office/drawing/2014/main" id="{A5201A8F-25EE-44D8-8DA5-BF0ECB4C2BDA}"/>
            </a:ext>
          </a:extLst>
        </cdr:cNvPr>
        <cdr:cNvSpPr txBox="1">
          <a:spLocks xmlns:a="http://schemas.openxmlformats.org/drawingml/2006/main" noChangeArrowheads="1"/>
        </cdr:cNvSpPr>
      </cdr:nvSpPr>
      <cdr:spPr bwMode="auto">
        <a:xfrm xmlns:a="http://schemas.openxmlformats.org/drawingml/2006/main">
          <a:off x="-371924" y="3454656"/>
          <a:ext cx="1285026" cy="27664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Ienākumi </a:t>
          </a:r>
        </a:p>
      </cdr:txBody>
    </cdr:sp>
  </cdr:relSizeAnchor>
  <cdr:relSizeAnchor xmlns:cdr="http://schemas.openxmlformats.org/drawingml/2006/chartDrawing">
    <cdr:from>
      <cdr:x>0</cdr:x>
      <cdr:y>0.37496</cdr:y>
    </cdr:from>
    <cdr:to>
      <cdr:x>0.174</cdr:x>
      <cdr:y>0.42039</cdr:y>
    </cdr:to>
    <cdr:sp macro="" textlink="">
      <cdr:nvSpPr>
        <cdr:cNvPr id="7" name="Text Box 7">
          <a:extLst xmlns:a="http://schemas.openxmlformats.org/drawingml/2006/main">
            <a:ext uri="{FF2B5EF4-FFF2-40B4-BE49-F238E27FC236}">
              <a16:creationId xmlns:a16="http://schemas.microsoft.com/office/drawing/2014/main" id="{8F6FD47C-4B4A-4851-B99E-ECEF707E087E}"/>
            </a:ext>
          </a:extLst>
        </cdr:cNvPr>
        <cdr:cNvSpPr txBox="1">
          <a:spLocks xmlns:a="http://schemas.openxmlformats.org/drawingml/2006/main" noChangeArrowheads="1"/>
        </cdr:cNvSpPr>
      </cdr:nvSpPr>
      <cdr:spPr bwMode="auto">
        <a:xfrm xmlns:a="http://schemas.openxmlformats.org/drawingml/2006/main">
          <a:off x="0" y="2136093"/>
          <a:ext cx="1473634" cy="25881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Sarunvaloda ģimenē</a:t>
          </a:r>
        </a:p>
      </cdr:txBody>
    </cdr:sp>
  </cdr:relSizeAnchor>
  <cdr:relSizeAnchor xmlns:cdr="http://schemas.openxmlformats.org/drawingml/2006/chartDrawing">
    <cdr:from>
      <cdr:x>0</cdr:x>
      <cdr:y>0.23</cdr:y>
    </cdr:from>
    <cdr:to>
      <cdr:x>0.12986</cdr:x>
      <cdr:y>0.27413</cdr:y>
    </cdr:to>
    <cdr:sp macro="" textlink="">
      <cdr:nvSpPr>
        <cdr:cNvPr id="8" name="Text Box 8">
          <a:extLst xmlns:a="http://schemas.openxmlformats.org/drawingml/2006/main">
            <a:ext uri="{FF2B5EF4-FFF2-40B4-BE49-F238E27FC236}">
              <a16:creationId xmlns:a16="http://schemas.microsoft.com/office/drawing/2014/main" id="{7DBBFF42-C107-4554-97AF-718F951933DB}"/>
            </a:ext>
          </a:extLst>
        </cdr:cNvPr>
        <cdr:cNvSpPr txBox="1">
          <a:spLocks xmlns:a="http://schemas.openxmlformats.org/drawingml/2006/main" noChangeArrowheads="1"/>
        </cdr:cNvSpPr>
      </cdr:nvSpPr>
      <cdr:spPr bwMode="auto">
        <a:xfrm xmlns:a="http://schemas.openxmlformats.org/drawingml/2006/main">
          <a:off x="0" y="1352771"/>
          <a:ext cx="1099806" cy="25955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Vecums</a:t>
          </a:r>
        </a:p>
      </cdr:txBody>
    </cdr:sp>
  </cdr:relSizeAnchor>
  <cdr:relSizeAnchor xmlns:cdr="http://schemas.openxmlformats.org/drawingml/2006/chartDrawing">
    <cdr:from>
      <cdr:x>0</cdr:x>
      <cdr:y>0.85572</cdr:y>
    </cdr:from>
    <cdr:to>
      <cdr:x>0.14653</cdr:x>
      <cdr:y>0.91867</cdr:y>
    </cdr:to>
    <cdr:sp macro="" textlink="">
      <cdr:nvSpPr>
        <cdr:cNvPr id="9" name="Text Box 3">
          <a:extLst xmlns:a="http://schemas.openxmlformats.org/drawingml/2006/main">
            <a:ext uri="{FF2B5EF4-FFF2-40B4-BE49-F238E27FC236}">
              <a16:creationId xmlns:a16="http://schemas.microsoft.com/office/drawing/2014/main" id="{7410761F-DD4C-4220-B240-DEF9FC32C1D3}"/>
            </a:ext>
          </a:extLst>
        </cdr:cNvPr>
        <cdr:cNvSpPr txBox="1">
          <a:spLocks xmlns:a="http://schemas.openxmlformats.org/drawingml/2006/main" noChangeArrowheads="1"/>
        </cdr:cNvSpPr>
      </cdr:nvSpPr>
      <cdr:spPr bwMode="auto">
        <a:xfrm xmlns:a="http://schemas.openxmlformats.org/drawingml/2006/main">
          <a:off x="-371924" y="4874932"/>
          <a:ext cx="1240986" cy="35861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Apdzīvota vieta</a:t>
          </a:r>
        </a:p>
      </cdr:txBody>
    </cdr:sp>
  </cdr:relSizeAnchor>
  <cdr:relSizeAnchor xmlns:cdr="http://schemas.openxmlformats.org/drawingml/2006/chartDrawing">
    <cdr:from>
      <cdr:x>0</cdr:x>
      <cdr:y>0.44334</cdr:y>
    </cdr:from>
    <cdr:to>
      <cdr:x>0.09803</cdr:x>
      <cdr:y>0.48266</cdr:y>
    </cdr:to>
    <cdr:sp macro="" textlink="">
      <cdr:nvSpPr>
        <cdr:cNvPr id="10" name="Text Box 6">
          <a:extLst xmlns:a="http://schemas.openxmlformats.org/drawingml/2006/main">
            <a:ext uri="{FF2B5EF4-FFF2-40B4-BE49-F238E27FC236}">
              <a16:creationId xmlns:a16="http://schemas.microsoft.com/office/drawing/2014/main" id="{417D4582-B8D9-43E3-8552-87AD7A1A21F0}"/>
            </a:ext>
          </a:extLst>
        </cdr:cNvPr>
        <cdr:cNvSpPr txBox="1">
          <a:spLocks xmlns:a="http://schemas.openxmlformats.org/drawingml/2006/main" noChangeArrowheads="1"/>
        </cdr:cNvSpPr>
      </cdr:nvSpPr>
      <cdr:spPr bwMode="auto">
        <a:xfrm xmlns:a="http://schemas.openxmlformats.org/drawingml/2006/main">
          <a:off x="0" y="2607510"/>
          <a:ext cx="830232" cy="23126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Izglītība</a:t>
          </a:r>
        </a:p>
      </cdr:txBody>
    </cdr:sp>
  </cdr:relSizeAnchor>
  <cdr:relSizeAnchor xmlns:cdr="http://schemas.openxmlformats.org/drawingml/2006/chartDrawing">
    <cdr:from>
      <cdr:x>0</cdr:x>
      <cdr:y>0.73261</cdr:y>
    </cdr:from>
    <cdr:to>
      <cdr:x>0.16863</cdr:x>
      <cdr:y>0.81335</cdr:y>
    </cdr:to>
    <cdr:sp macro="" textlink="">
      <cdr:nvSpPr>
        <cdr:cNvPr id="12" name="Text Box 3">
          <a:extLst xmlns:a="http://schemas.openxmlformats.org/drawingml/2006/main">
            <a:ext uri="{FF2B5EF4-FFF2-40B4-BE49-F238E27FC236}">
              <a16:creationId xmlns:a16="http://schemas.microsoft.com/office/drawing/2014/main" id="{C04B1531-5E48-4C75-80B8-E038F48C4817}"/>
            </a:ext>
          </a:extLst>
        </cdr:cNvPr>
        <cdr:cNvSpPr txBox="1">
          <a:spLocks xmlns:a="http://schemas.openxmlformats.org/drawingml/2006/main" noChangeArrowheads="1"/>
        </cdr:cNvSpPr>
      </cdr:nvSpPr>
      <cdr:spPr bwMode="auto">
        <a:xfrm xmlns:a="http://schemas.openxmlformats.org/drawingml/2006/main">
          <a:off x="-371924" y="4173596"/>
          <a:ext cx="1428155" cy="45996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Reģions</a:t>
          </a:r>
        </a:p>
      </cdr:txBody>
    </cdr:sp>
  </cdr:relSizeAnchor>
  <cdr:relSizeAnchor xmlns:cdr="http://schemas.openxmlformats.org/drawingml/2006/chartDrawing">
    <cdr:from>
      <cdr:x>0</cdr:x>
      <cdr:y>0.96987</cdr:y>
    </cdr:from>
    <cdr:to>
      <cdr:x>0.66445</cdr:x>
      <cdr:y>1</cdr:y>
    </cdr:to>
    <cdr:sp macro="" textlink="">
      <cdr:nvSpPr>
        <cdr:cNvPr id="14" name="TextBox 1">
          <a:extLst xmlns:a="http://schemas.openxmlformats.org/drawingml/2006/main">
            <a:ext uri="{FF2B5EF4-FFF2-40B4-BE49-F238E27FC236}">
              <a16:creationId xmlns:a16="http://schemas.microsoft.com/office/drawing/2014/main" id="{BEACD51C-6D32-49E8-82D0-5FDCC40137BF}"/>
            </a:ext>
          </a:extLst>
        </cdr:cNvPr>
        <cdr:cNvSpPr txBox="1"/>
      </cdr:nvSpPr>
      <cdr:spPr>
        <a:xfrm xmlns:a="http://schemas.openxmlformats.org/drawingml/2006/main">
          <a:off x="0" y="6355752"/>
          <a:ext cx="6290885" cy="197448"/>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respondentu sociāli demogrāfiskajā profilā 4. </a:t>
          </a:r>
          <a:r>
            <a:rPr lang="lv-LV" sz="800" baseline="0" dirty="0" err="1">
              <a:latin typeface="Arial" panose="020B0604020202020204" pitchFamily="34" charset="0"/>
              <a:cs typeface="Arial" panose="020B0604020202020204" pitchFamily="34" charset="0"/>
            </a:rPr>
            <a:t>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1</cdr:x>
      <cdr:y>0.0901</cdr:y>
    </cdr:to>
    <cdr:sp macro="" textlink="">
      <cdr:nvSpPr>
        <cdr:cNvPr id="13" name="TextBox 1">
          <a:extLst xmlns:a="http://schemas.openxmlformats.org/drawingml/2006/main">
            <a:ext uri="{FF2B5EF4-FFF2-40B4-BE49-F238E27FC236}">
              <a16:creationId xmlns:a16="http://schemas.microsoft.com/office/drawing/2014/main" id="{2E70A033-B7DC-496F-99B8-990E6C7921AD}"/>
            </a:ext>
          </a:extLst>
        </cdr:cNvPr>
        <cdr:cNvSpPr txBox="1"/>
      </cdr:nvSpPr>
      <cdr:spPr>
        <a:xfrm xmlns:a="http://schemas.openxmlformats.org/drawingml/2006/main">
          <a:off x="0" y="0"/>
          <a:ext cx="8469163" cy="55698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dirty="0">
              <a:effectLst/>
              <a:latin typeface="Arial" panose="020B0604020202020204" pitchFamily="34" charset="0"/>
              <a:ea typeface="+mn-ea"/>
              <a:cs typeface="Arial" panose="020B0604020202020204" pitchFamily="34" charset="0"/>
            </a:rPr>
            <a:t>K3. </a:t>
          </a:r>
          <a:r>
            <a:rPr lang="lv-LV" sz="1100" b="0" i="1" dirty="0">
              <a:effectLst/>
              <a:latin typeface="Arial" panose="020B0604020202020204" pitchFamily="34" charset="0"/>
              <a:ea typeface="+mn-ea"/>
              <a:cs typeface="Arial" panose="020B0604020202020204" pitchFamily="34" charset="0"/>
            </a:rPr>
            <a:t>"Vai policijas amatpersonas drīkst pielietot fizisku spēku un speciālos līdzekļus (piemēram, roku dzelžus, sasiešanas līdzekļus, steku, elektrošoku, gāzes baloniņu, u.c.), lai nodrošinātu sabiedrisko kārtību un drošību?"</a:t>
          </a:r>
          <a:endParaRPr lang="lv-LV" sz="1100" b="0" i="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0.51715</cdr:y>
    </cdr:from>
    <cdr:to>
      <cdr:x>0.12896</cdr:x>
      <cdr:y>0.57139</cdr:y>
    </cdr:to>
    <cdr:sp macro="" textlink="">
      <cdr:nvSpPr>
        <cdr:cNvPr id="15" name="TextBox 1">
          <a:extLst xmlns:a="http://schemas.openxmlformats.org/drawingml/2006/main">
            <a:ext uri="{FF2B5EF4-FFF2-40B4-BE49-F238E27FC236}">
              <a16:creationId xmlns:a16="http://schemas.microsoft.com/office/drawing/2014/main" id="{E34CCB75-DE1B-42B6-944A-BAA821B4C7D9}"/>
            </a:ext>
          </a:extLst>
        </cdr:cNvPr>
        <cdr:cNvSpPr txBox="1"/>
      </cdr:nvSpPr>
      <cdr:spPr>
        <a:xfrm xmlns:a="http://schemas.openxmlformats.org/drawingml/2006/main">
          <a:off x="0" y="3041650"/>
          <a:ext cx="1092200" cy="319013"/>
        </a:xfrm>
        <a:prstGeom xmlns:a="http://schemas.openxmlformats.org/drawingml/2006/main" prst="rect">
          <a:avLst/>
        </a:prstGeom>
      </cdr:spPr>
      <cdr:txBody>
        <a:bodyPr xmlns:a="http://schemas.openxmlformats.org/drawingml/2006/main" wrap="square" lIns="3600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24AD25-D991-4731-8CA6-3939E78045F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647A054-1F31-4FE8-8B51-D2CBAF1F0A14}"/>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8E8BE21-3E17-48C4-99B2-3965A4F6B7D2}" type="datetimeFigureOut">
              <a:rPr lang="en-US" smtClean="0"/>
              <a:t>12/19/2019</a:t>
            </a:fld>
            <a:endParaRPr lang="en-US"/>
          </a:p>
        </p:txBody>
      </p:sp>
      <p:sp>
        <p:nvSpPr>
          <p:cNvPr id="4" name="Footer Placeholder 3">
            <a:extLst>
              <a:ext uri="{FF2B5EF4-FFF2-40B4-BE49-F238E27FC236}">
                <a16:creationId xmlns:a16="http://schemas.microsoft.com/office/drawing/2014/main" id="{0F591750-8E2F-411F-BC31-57B53720BC3D}"/>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6FBE3-BBAA-4909-8BFA-D5709F2B9E75}"/>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F46140F-CDBE-4692-855F-83DCDF1A1584}" type="slidenum">
              <a:rPr lang="en-US" smtClean="0"/>
              <a:t>‹#›</a:t>
            </a:fld>
            <a:endParaRPr lang="en-US"/>
          </a:p>
        </p:txBody>
      </p:sp>
    </p:spTree>
    <p:extLst>
      <p:ext uri="{BB962C8B-B14F-4D97-AF65-F5344CB8AC3E}">
        <p14:creationId xmlns:p14="http://schemas.microsoft.com/office/powerpoint/2010/main" val="1579057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007C15-34CF-4236-ADF4-1E47C07854AD}" type="datetimeFigureOut">
              <a:rPr lang="lv-LV" smtClean="0"/>
              <a:t>2019.12.19.</a:t>
            </a:fld>
            <a:endParaRPr lang="lv-LV"/>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EC42E2D-160D-412A-A220-AB9C8796808B}" type="slidenum">
              <a:rPr lang="lv-LV" smtClean="0"/>
              <a:t>‹#›</a:t>
            </a:fld>
            <a:endParaRPr lang="lv-LV"/>
          </a:p>
        </p:txBody>
      </p:sp>
    </p:spTree>
    <p:extLst>
      <p:ext uri="{BB962C8B-B14F-4D97-AF65-F5344CB8AC3E}">
        <p14:creationId xmlns:p14="http://schemas.microsoft.com/office/powerpoint/2010/main" val="369576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87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340727-130B-4B8B-A651-A95C89F55F40}" type="datetimeFigureOut">
              <a:rPr lang="lv-LV" smtClean="0"/>
              <a:t>2019.12.19.</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33526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40727-130B-4B8B-A651-A95C89F55F40}" type="datetimeFigureOut">
              <a:rPr lang="lv-LV" smtClean="0"/>
              <a:t>2019.12.19.</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122577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2019.12.19.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083618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2019.12.19.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628031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2019.12.19.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24686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2019.12.19.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142239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1AD727-DA58-4AFA-B83D-5DA85D132869}"/>
              </a:ext>
            </a:extLst>
          </p:cNvPr>
          <p:cNvSpPr txBox="1">
            <a:spLocks/>
          </p:cNvSpPr>
          <p:nvPr userDrawn="1"/>
        </p:nvSpPr>
        <p:spPr>
          <a:xfrm>
            <a:off x="0" y="6550027"/>
            <a:ext cx="388938" cy="3079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0EE0B1C9-7220-4B67-A986-B8A3A4CA2741}"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267761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1AD727-DA58-4AFA-B83D-5DA85D132869}"/>
              </a:ext>
            </a:extLst>
          </p:cNvPr>
          <p:cNvSpPr txBox="1">
            <a:spLocks/>
          </p:cNvSpPr>
          <p:nvPr userDrawn="1"/>
        </p:nvSpPr>
        <p:spPr>
          <a:xfrm>
            <a:off x="0" y="6550025"/>
            <a:ext cx="388938" cy="3079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0EE0B1C9-7220-4B67-A986-B8A3A4CA2741}"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414940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1" y="6348521"/>
            <a:ext cx="1535837" cy="509480"/>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12.2019.</a:t>
            </a:r>
            <a:endParaRPr lang="en-US" altLang="lv-LV" sz="1200" dirty="0">
              <a:solidFill>
                <a:srgbClr val="898989"/>
              </a:solidFill>
              <a:latin typeface="Calibri" panose="020F0502020204030204" pitchFamily="34" charset="0"/>
            </a:endParaRPr>
          </a:p>
        </p:txBody>
      </p:sp>
      <p:pic>
        <p:nvPicPr>
          <p:cNvPr id="5" name="Picture 4">
            <a:extLst>
              <a:ext uri="{FF2B5EF4-FFF2-40B4-BE49-F238E27FC236}">
                <a16:creationId xmlns:a16="http://schemas.microsoft.com/office/drawing/2014/main" id="{B083EF24-94B5-4B0A-9B91-B0EFB9D68D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96369" y="6348520"/>
            <a:ext cx="952381" cy="416667"/>
          </a:xfrm>
          <a:prstGeom prst="rect">
            <a:avLst/>
          </a:prstGeom>
        </p:spPr>
      </p:pic>
    </p:spTree>
    <p:extLst>
      <p:ext uri="{BB962C8B-B14F-4D97-AF65-F5344CB8AC3E}">
        <p14:creationId xmlns:p14="http://schemas.microsoft.com/office/powerpoint/2010/main" val="347068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ez logo">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1" y="6427433"/>
            <a:ext cx="1633491" cy="430567"/>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12.2018. - 01.2019.</a:t>
            </a:r>
            <a:endParaRPr lang="en-US"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721991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2019.12.19.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6284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2019.12.19.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1499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340727-130B-4B8B-A651-A95C89F55F40}" type="datetimeFigureOut">
              <a:rPr lang="lv-LV" smtClean="0"/>
              <a:t>2019.12.19.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5158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340727-130B-4B8B-A651-A95C89F55F40}" type="datetimeFigureOut">
              <a:rPr lang="lv-LV" smtClean="0"/>
              <a:t>2019.12.19.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5558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340727-130B-4B8B-A651-A95C89F55F40}" type="datetimeFigureOut">
              <a:rPr lang="lv-LV" smtClean="0"/>
              <a:t>2019.12.19.</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94417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40727-130B-4B8B-A651-A95C89F55F40}" type="datetimeFigureOut">
              <a:rPr lang="lv-LV" smtClean="0"/>
              <a:t>2019.12.19.</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4A621-64F2-4FC1-B93B-CD0E8429F798}" type="slidenum">
              <a:rPr lang="lv-LV" smtClean="0"/>
              <a:t>‹#›</a:t>
            </a:fld>
            <a:endParaRPr lang="lv-LV"/>
          </a:p>
        </p:txBody>
      </p:sp>
    </p:spTree>
    <p:extLst>
      <p:ext uri="{BB962C8B-B14F-4D97-AF65-F5344CB8AC3E}">
        <p14:creationId xmlns:p14="http://schemas.microsoft.com/office/powerpoint/2010/main" val="2365423423"/>
      </p:ext>
    </p:extLst>
  </p:cSld>
  <p:clrMap bg1="lt1" tx1="dk1" bg2="lt2" tx2="dk2" accent1="accent1" accent2="accent2" accent3="accent3" accent4="accent4" accent5="accent5" accent6="accent6" hlink="hlink" folHlink="folHlink"/>
  <p:sldLayoutIdLst>
    <p:sldLayoutId id="2147483676" r:id="rId1"/>
    <p:sldLayoutId id="2147483675" r:id="rId2"/>
    <p:sldLayoutId id="2147483674" r:id="rId3"/>
    <p:sldLayoutId id="2147483677"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E50594D-08F1-4E0A-9FF6-9E34B2361933}"/>
              </a:ext>
            </a:extLst>
          </p:cNvPr>
          <p:cNvSpPr txBox="1"/>
          <p:nvPr/>
        </p:nvSpPr>
        <p:spPr>
          <a:xfrm>
            <a:off x="3363951" y="4331035"/>
            <a:ext cx="5094010" cy="646331"/>
          </a:xfrm>
          <a:prstGeom prst="rect">
            <a:avLst/>
          </a:prstGeom>
          <a:noFill/>
        </p:spPr>
        <p:txBody>
          <a:bodyPr wrap="square">
            <a:spAutoFit/>
          </a:bodyPr>
          <a:lstStyle/>
          <a:p>
            <a:pPr algn="r" latinLnBrk="1">
              <a:defRPr/>
            </a:pPr>
            <a:r>
              <a:rPr lang="lv-LV" altLang="ko-KR" b="1" dirty="0">
                <a:solidFill>
                  <a:schemeClr val="tx1">
                    <a:lumMod val="65000"/>
                    <a:lumOff val="35000"/>
                  </a:schemeClr>
                </a:solidFill>
                <a:latin typeface="Arial" panose="020B0604020202020204" pitchFamily="34" charset="0"/>
                <a:cs typeface="Arial" panose="020B0604020202020204" pitchFamily="34" charset="0"/>
              </a:rPr>
              <a:t>Latvijas iedzīvotāju aptaujas rezultāti</a:t>
            </a:r>
          </a:p>
          <a:p>
            <a:pPr algn="r" latinLnBrk="1">
              <a:defRPr/>
            </a:pPr>
            <a:r>
              <a:rPr lang="lv-LV" altLang="ko-KR" b="1" dirty="0">
                <a:solidFill>
                  <a:schemeClr val="tx1">
                    <a:lumMod val="65000"/>
                    <a:lumOff val="35000"/>
                  </a:schemeClr>
                </a:solidFill>
                <a:latin typeface="Arial" panose="020B0604020202020204" pitchFamily="34" charset="0"/>
                <a:cs typeface="Arial" panose="020B0604020202020204" pitchFamily="34" charset="0"/>
              </a:rPr>
              <a:t>2019. gada decembris</a:t>
            </a:r>
            <a:endParaRPr lang="en-US" altLang="ko-K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147" name="TextBox 1">
            <a:extLst>
              <a:ext uri="{FF2B5EF4-FFF2-40B4-BE49-F238E27FC236}">
                <a16:creationId xmlns:a16="http://schemas.microsoft.com/office/drawing/2014/main" id="{37CCE1B7-F373-4FC7-AF9A-D39548373CFB}"/>
              </a:ext>
            </a:extLst>
          </p:cNvPr>
          <p:cNvSpPr txBox="1">
            <a:spLocks noChangeArrowheads="1"/>
          </p:cNvSpPr>
          <p:nvPr/>
        </p:nvSpPr>
        <p:spPr bwMode="auto">
          <a:xfrm>
            <a:off x="733245" y="2394879"/>
            <a:ext cx="7753684"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r">
              <a:spcBef>
                <a:spcPts val="0"/>
              </a:spcBef>
              <a:buFontTx/>
              <a:buNone/>
            </a:pPr>
            <a:r>
              <a:rPr lang="lv-LV" altLang="ko-KR" sz="2600" b="1" dirty="0">
                <a:solidFill>
                  <a:srgbClr val="E18805"/>
                </a:solidFill>
              </a:rPr>
              <a:t>Iedzīvotāju īpatsvars, kas ziņotu par atsevišķu valsts iestāžu darbinieku pretlikumīgu rīcību, un uzskati par policistu tiesībām pielietot fizisku spēku un speciālos līdzekļus </a:t>
            </a:r>
          </a:p>
        </p:txBody>
      </p:sp>
      <p:pic>
        <p:nvPicPr>
          <p:cNvPr id="3" name="Picture 2">
            <a:extLst>
              <a:ext uri="{FF2B5EF4-FFF2-40B4-BE49-F238E27FC236}">
                <a16:creationId xmlns:a16="http://schemas.microsoft.com/office/drawing/2014/main" id="{E997CE6D-9C42-421D-A3EA-BAACDB6294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4837" y="6066089"/>
            <a:ext cx="1372112" cy="597726"/>
          </a:xfrm>
          <a:prstGeom prst="rect">
            <a:avLst/>
          </a:prstGeom>
        </p:spPr>
      </p:pic>
    </p:spTree>
    <p:extLst>
      <p:ext uri="{BB962C8B-B14F-4D97-AF65-F5344CB8AC3E}">
        <p14:creationId xmlns:p14="http://schemas.microsoft.com/office/powerpoint/2010/main" val="3023084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0"/>
            <a:ext cx="9144000" cy="1006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2200" dirty="0">
                <a:ea typeface="맑은 고딕" panose="020B0503020000020004" pitchFamily="34" charset="-127"/>
              </a:rPr>
              <a:t>Iedzīvotāju īpatsvars, kas par pēdējo piecu gadu laikā pieredzētu </a:t>
            </a:r>
          </a:p>
          <a:p>
            <a:pPr algn="ctr">
              <a:spcBef>
                <a:spcPct val="0"/>
              </a:spcBef>
              <a:buNone/>
            </a:pPr>
            <a:r>
              <a:rPr lang="lv-LV" altLang="ko-KR" sz="2200" dirty="0">
                <a:ea typeface="맑은 고딕" panose="020B0503020000020004" pitchFamily="34" charset="-127"/>
              </a:rPr>
              <a:t>atsevišķu valsts iestāžu darbinieku pārkāpumu ir ziņojuši</a:t>
            </a:r>
          </a:p>
        </p:txBody>
      </p:sp>
      <p:graphicFrame>
        <p:nvGraphicFramePr>
          <p:cNvPr id="3" name="Chart 2">
            <a:extLst>
              <a:ext uri="{FF2B5EF4-FFF2-40B4-BE49-F238E27FC236}">
                <a16:creationId xmlns:a16="http://schemas.microsoft.com/office/drawing/2014/main" id="{CF659881-C528-44AC-9B6B-C33125C21435}"/>
              </a:ext>
            </a:extLst>
          </p:cNvPr>
          <p:cNvGraphicFramePr>
            <a:graphicFrameLocks/>
          </p:cNvGraphicFramePr>
          <p:nvPr>
            <p:extLst>
              <p:ext uri="{D42A27DB-BD31-4B8C-83A1-F6EECF244321}">
                <p14:modId xmlns:p14="http://schemas.microsoft.com/office/powerpoint/2010/main" val="750999518"/>
              </p:ext>
            </p:extLst>
          </p:nvPr>
        </p:nvGraphicFramePr>
        <p:xfrm>
          <a:off x="274429" y="1065406"/>
          <a:ext cx="8629650" cy="5344019"/>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646451ED-22F1-44C6-BF9F-7EC147597792}"/>
              </a:ext>
            </a:extLst>
          </p:cNvPr>
          <p:cNvSpPr txBox="1"/>
          <p:nvPr/>
        </p:nvSpPr>
        <p:spPr>
          <a:xfrm>
            <a:off x="6262780" y="4865297"/>
            <a:ext cx="2631056" cy="1384995"/>
          </a:xfrm>
          <a:prstGeom prst="rect">
            <a:avLst/>
          </a:prstGeom>
          <a:noFill/>
          <a:ln>
            <a:solidFill>
              <a:schemeClr val="bg1">
                <a:lumMod val="75000"/>
              </a:schemeClr>
            </a:solidFill>
          </a:ln>
        </p:spPr>
        <p:txBody>
          <a:bodyPr wrap="square" rtlCol="0">
            <a:spAutoFit/>
          </a:bodyPr>
          <a:lstStyle/>
          <a:p>
            <a:r>
              <a:rPr lang="lv-LV" sz="1050" dirty="0">
                <a:latin typeface="Arial" panose="020B0604020202020204" pitchFamily="34" charset="0"/>
                <a:cs typeface="Arial" panose="020B0604020202020204" pitchFamily="34" charset="0"/>
              </a:rPr>
              <a:t>*Valsts policija, Pašvaldības policija, Pilsonības un migrācijas lietu pārvalde, Valsts ugunsdzēsības un glābšanas dienests, Valsts robežsardze, Iekšlietu ministrijas Informācijas centrs, Nodrošinājuma valsts aģentūra, Ieslodzījuma vietu pārvalde (ieslodzījuma vietas), Ostas policija</a:t>
            </a:r>
            <a:endParaRPr lang="en-US" sz="1050" dirty="0"/>
          </a:p>
        </p:txBody>
      </p:sp>
    </p:spTree>
    <p:extLst>
      <p:ext uri="{BB962C8B-B14F-4D97-AF65-F5344CB8AC3E}">
        <p14:creationId xmlns:p14="http://schemas.microsoft.com/office/powerpoint/2010/main" val="1525246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2"/>
            <a:ext cx="9144000" cy="775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1800" dirty="0">
                <a:ea typeface="맑은 고딕" panose="020B0503020000020004" pitchFamily="34" charset="-127"/>
              </a:rPr>
              <a:t>Iedzīvotāju īpatsvars, kas par pēdējo piecu gadu laikā pieredzētu </a:t>
            </a:r>
          </a:p>
          <a:p>
            <a:pPr algn="ctr">
              <a:spcBef>
                <a:spcPct val="0"/>
              </a:spcBef>
              <a:buNone/>
            </a:pPr>
            <a:r>
              <a:rPr lang="lv-LV" altLang="ko-KR" sz="1800" dirty="0">
                <a:ea typeface="맑은 고딕" panose="020B0503020000020004" pitchFamily="34" charset="-127"/>
              </a:rPr>
              <a:t>atsevišķu valsts iestāžu darbinieku pārkāpumu ir ziņojuši</a:t>
            </a:r>
          </a:p>
        </p:txBody>
      </p:sp>
      <p:sp>
        <p:nvSpPr>
          <p:cNvPr id="11" name="TextBox 10">
            <a:extLst>
              <a:ext uri="{FF2B5EF4-FFF2-40B4-BE49-F238E27FC236}">
                <a16:creationId xmlns:a16="http://schemas.microsoft.com/office/drawing/2014/main" id="{3C5FFB88-EE58-4DCB-8987-CFC262E27F2B}"/>
              </a:ext>
            </a:extLst>
          </p:cNvPr>
          <p:cNvSpPr txBox="1"/>
          <p:nvPr/>
        </p:nvSpPr>
        <p:spPr>
          <a:xfrm>
            <a:off x="389503" y="772806"/>
            <a:ext cx="3050835" cy="307777"/>
          </a:xfrm>
          <a:prstGeom prst="rect">
            <a:avLst/>
          </a:prstGeom>
          <a:noFill/>
        </p:spPr>
        <p:txBody>
          <a:bodyPr wrap="none" rtlCol="0">
            <a:spAutoFit/>
          </a:bodyPr>
          <a:lstStyle/>
          <a:p>
            <a:r>
              <a:rPr lang="lv-LV" sz="1400" dirty="0">
                <a:latin typeface="Arial" panose="020B0604020202020204" pitchFamily="34" charset="0"/>
                <a:cs typeface="Arial" panose="020B0604020202020204" pitchFamily="34" charset="0"/>
              </a:rPr>
              <a:t>Atbildes dažādās iedzīvotāju grupās</a:t>
            </a:r>
          </a:p>
        </p:txBody>
      </p:sp>
      <p:graphicFrame>
        <p:nvGraphicFramePr>
          <p:cNvPr id="4" name="Chart 3">
            <a:extLst>
              <a:ext uri="{FF2B5EF4-FFF2-40B4-BE49-F238E27FC236}">
                <a16:creationId xmlns:a16="http://schemas.microsoft.com/office/drawing/2014/main" id="{8D24D4D5-9A13-4840-928F-133E448F37BA}"/>
              </a:ext>
            </a:extLst>
          </p:cNvPr>
          <p:cNvGraphicFramePr>
            <a:graphicFrameLocks/>
          </p:cNvGraphicFramePr>
          <p:nvPr>
            <p:extLst>
              <p:ext uri="{D42A27DB-BD31-4B8C-83A1-F6EECF244321}">
                <p14:modId xmlns:p14="http://schemas.microsoft.com/office/powerpoint/2010/main" val="3019385952"/>
              </p:ext>
            </p:extLst>
          </p:nvPr>
        </p:nvGraphicFramePr>
        <p:xfrm>
          <a:off x="371924" y="992936"/>
          <a:ext cx="8469163" cy="56321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6272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2200" dirty="0">
                <a:ea typeface="맑은 고딕" panose="020B0503020000020004" pitchFamily="34" charset="-127"/>
              </a:rPr>
              <a:t>Uzskati par to, vai policijas amatpersonas drīkst pielietot fizisku spēku un speciālos līdzekļus, lai nodrošinātu sabiedrisko kārtību un drošību</a:t>
            </a:r>
          </a:p>
        </p:txBody>
      </p:sp>
      <p:graphicFrame>
        <p:nvGraphicFramePr>
          <p:cNvPr id="3" name="Chart 2">
            <a:extLst>
              <a:ext uri="{FF2B5EF4-FFF2-40B4-BE49-F238E27FC236}">
                <a16:creationId xmlns:a16="http://schemas.microsoft.com/office/drawing/2014/main" id="{D2BDC949-AC82-491B-AB89-423CB34B78F6}"/>
              </a:ext>
            </a:extLst>
          </p:cNvPr>
          <p:cNvGraphicFramePr>
            <a:graphicFrameLocks/>
          </p:cNvGraphicFramePr>
          <p:nvPr>
            <p:extLst>
              <p:ext uri="{D42A27DB-BD31-4B8C-83A1-F6EECF244321}">
                <p14:modId xmlns:p14="http://schemas.microsoft.com/office/powerpoint/2010/main" val="2758597962"/>
              </p:ext>
            </p:extLst>
          </p:nvPr>
        </p:nvGraphicFramePr>
        <p:xfrm>
          <a:off x="245853" y="1054002"/>
          <a:ext cx="8652294" cy="53209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36649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2"/>
            <a:ext cx="9144000" cy="74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1800" dirty="0">
                <a:ea typeface="맑은 고딕" panose="020B0503020000020004" pitchFamily="34" charset="-127"/>
              </a:rPr>
              <a:t>Uzskati par to, vai policijas amatpersonas drīkst pielietot fizisku spēku un speciālos līdzekļus, lai nodrošinātu sabiedrisko kārtību un drošību</a:t>
            </a:r>
          </a:p>
        </p:txBody>
      </p:sp>
      <p:sp>
        <p:nvSpPr>
          <p:cNvPr id="11" name="TextBox 10">
            <a:extLst>
              <a:ext uri="{FF2B5EF4-FFF2-40B4-BE49-F238E27FC236}">
                <a16:creationId xmlns:a16="http://schemas.microsoft.com/office/drawing/2014/main" id="{3C5FFB88-EE58-4DCB-8987-CFC262E27F2B}"/>
              </a:ext>
            </a:extLst>
          </p:cNvPr>
          <p:cNvSpPr txBox="1"/>
          <p:nvPr/>
        </p:nvSpPr>
        <p:spPr>
          <a:xfrm>
            <a:off x="377929" y="714932"/>
            <a:ext cx="3050835" cy="307777"/>
          </a:xfrm>
          <a:prstGeom prst="rect">
            <a:avLst/>
          </a:prstGeom>
          <a:noFill/>
        </p:spPr>
        <p:txBody>
          <a:bodyPr wrap="none" rtlCol="0">
            <a:spAutoFit/>
          </a:bodyPr>
          <a:lstStyle/>
          <a:p>
            <a:r>
              <a:rPr lang="lv-LV" sz="1400" dirty="0">
                <a:latin typeface="Arial" panose="020B0604020202020204" pitchFamily="34" charset="0"/>
                <a:cs typeface="Arial" panose="020B0604020202020204" pitchFamily="34" charset="0"/>
              </a:rPr>
              <a:t>Atbildes dažādās iedzīvotāju grupās</a:t>
            </a:r>
          </a:p>
        </p:txBody>
      </p:sp>
      <p:graphicFrame>
        <p:nvGraphicFramePr>
          <p:cNvPr id="4" name="Chart 3">
            <a:extLst>
              <a:ext uri="{FF2B5EF4-FFF2-40B4-BE49-F238E27FC236}">
                <a16:creationId xmlns:a16="http://schemas.microsoft.com/office/drawing/2014/main" id="{0877FC6C-CCE2-43E3-9E1A-D2541064C24C}"/>
              </a:ext>
            </a:extLst>
          </p:cNvPr>
          <p:cNvGraphicFramePr>
            <a:graphicFrameLocks/>
          </p:cNvGraphicFramePr>
          <p:nvPr>
            <p:extLst>
              <p:ext uri="{D42A27DB-BD31-4B8C-83A1-F6EECF244321}">
                <p14:modId xmlns:p14="http://schemas.microsoft.com/office/powerpoint/2010/main" val="3480519024"/>
              </p:ext>
            </p:extLst>
          </p:nvPr>
        </p:nvGraphicFramePr>
        <p:xfrm>
          <a:off x="371924" y="910938"/>
          <a:ext cx="8469163" cy="56968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7060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a:extLst>
              <a:ext uri="{FF2B5EF4-FFF2-40B4-BE49-F238E27FC236}">
                <a16:creationId xmlns:a16="http://schemas.microsoft.com/office/drawing/2014/main" id="{0A865ED4-9CD2-48D3-BE06-C3AF95DE7978}"/>
              </a:ext>
            </a:extLst>
          </p:cNvPr>
          <p:cNvSpPr txBox="1">
            <a:spLocks noChangeArrowheads="1"/>
          </p:cNvSpPr>
          <p:nvPr/>
        </p:nvSpPr>
        <p:spPr bwMode="auto">
          <a:xfrm>
            <a:off x="4474540" y="2207249"/>
            <a:ext cx="391477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r" eaLnBrk="1" latinLnBrk="1" hangingPunct="1">
              <a:spcBef>
                <a:spcPct val="0"/>
              </a:spcBef>
              <a:buFontTx/>
              <a:buNone/>
            </a:pPr>
            <a:r>
              <a:rPr lang="lv-LV" altLang="ko-KR" sz="4400" b="1" dirty="0">
                <a:solidFill>
                  <a:srgbClr val="E18805"/>
                </a:solidFill>
                <a:ea typeface="맑은 고딕" panose="020B0503020000020004" pitchFamily="34" charset="-127"/>
              </a:rPr>
              <a:t>Pielikums</a:t>
            </a:r>
          </a:p>
        </p:txBody>
      </p:sp>
    </p:spTree>
    <p:extLst>
      <p:ext uri="{BB962C8B-B14F-4D97-AF65-F5344CB8AC3E}">
        <p14:creationId xmlns:p14="http://schemas.microsoft.com/office/powerpoint/2010/main" val="2389107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BAA300E-3397-4C96-BE32-B33A4F4279BA}"/>
              </a:ext>
            </a:extLst>
          </p:cNvPr>
          <p:cNvSpPr txBox="1"/>
          <p:nvPr/>
        </p:nvSpPr>
        <p:spPr>
          <a:xfrm>
            <a:off x="650843" y="615678"/>
            <a:ext cx="7340762" cy="1785104"/>
          </a:xfrm>
          <a:prstGeom prst="rect">
            <a:avLst/>
          </a:prstGeom>
          <a:noFill/>
        </p:spPr>
        <p:txBody>
          <a:bodyPr wrap="square">
            <a:spAutoFit/>
          </a:bodyPr>
          <a:lstStyle/>
          <a:p>
            <a:pPr hangingPunct="0"/>
            <a:r>
              <a:rPr lang="lv-LV" sz="1000" b="1" dirty="0">
                <a:latin typeface="Arial" panose="020B0604020202020204" pitchFamily="34" charset="0"/>
                <a:cs typeface="Arial" panose="020B0604020202020204" pitchFamily="34" charset="0"/>
              </a:rPr>
              <a:t>K1. Ja Jūs saskartos ar šajās iestādēs strādājošo rīcību, kura, Jūsuprāt, būtu pretlikumīga, vai Jūs par to ziņotu?</a:t>
            </a:r>
          </a:p>
          <a:p>
            <a:pPr hangingPunct="0"/>
            <a:r>
              <a:rPr lang="lv-LV" sz="1000" b="1" dirty="0">
                <a:latin typeface="Arial" panose="020B0604020202020204" pitchFamily="34" charset="0"/>
                <a:cs typeface="Arial" panose="020B0604020202020204" pitchFamily="34" charset="0"/>
              </a:rPr>
              <a:t>Valsts policija</a:t>
            </a:r>
          </a:p>
          <a:p>
            <a:pPr hangingPunct="0"/>
            <a:r>
              <a:rPr lang="lv-LV" sz="1000" b="1" dirty="0">
                <a:latin typeface="Arial" panose="020B0604020202020204" pitchFamily="34" charset="0"/>
                <a:cs typeface="Arial" panose="020B0604020202020204" pitchFamily="34" charset="0"/>
              </a:rPr>
              <a:t>Pašvaldības policija</a:t>
            </a:r>
          </a:p>
          <a:p>
            <a:pPr hangingPunct="0"/>
            <a:r>
              <a:rPr lang="lv-LV" sz="1000" b="1" dirty="0">
                <a:latin typeface="Arial" panose="020B0604020202020204" pitchFamily="34" charset="0"/>
                <a:cs typeface="Arial" panose="020B0604020202020204" pitchFamily="34" charset="0"/>
              </a:rPr>
              <a:t>Pilsonības un migrācijas lietu pārvalde</a:t>
            </a:r>
          </a:p>
          <a:p>
            <a:pPr hangingPunct="0"/>
            <a:r>
              <a:rPr lang="lv-LV" sz="1000" b="1" dirty="0">
                <a:latin typeface="Arial" panose="020B0604020202020204" pitchFamily="34" charset="0"/>
                <a:cs typeface="Arial" panose="020B0604020202020204" pitchFamily="34" charset="0"/>
              </a:rPr>
              <a:t>Valsts ugunsdzēsības un glābšanas dienests</a:t>
            </a:r>
          </a:p>
          <a:p>
            <a:pPr hangingPunct="0"/>
            <a:r>
              <a:rPr lang="lv-LV" sz="1000" b="1" dirty="0">
                <a:latin typeface="Arial" panose="020B0604020202020204" pitchFamily="34" charset="0"/>
                <a:cs typeface="Arial" panose="020B0604020202020204" pitchFamily="34" charset="0"/>
              </a:rPr>
              <a:t>Valsts robežsardze</a:t>
            </a:r>
          </a:p>
          <a:p>
            <a:pPr hangingPunct="0"/>
            <a:r>
              <a:rPr lang="lv-LV" sz="1000" b="1" dirty="0">
                <a:latin typeface="Arial" panose="020B0604020202020204" pitchFamily="34" charset="0"/>
                <a:cs typeface="Arial" panose="020B0604020202020204" pitchFamily="34" charset="0"/>
              </a:rPr>
              <a:t>Iekšlietu ministrijas Informācijas centrs</a:t>
            </a:r>
          </a:p>
          <a:p>
            <a:pPr hangingPunct="0"/>
            <a:r>
              <a:rPr lang="lv-LV" sz="1000" b="1" dirty="0">
                <a:latin typeface="Arial" panose="020B0604020202020204" pitchFamily="34" charset="0"/>
                <a:cs typeface="Arial" panose="020B0604020202020204" pitchFamily="34" charset="0"/>
              </a:rPr>
              <a:t>Nodrošinājuma valsts aģentūra</a:t>
            </a:r>
          </a:p>
          <a:p>
            <a:pPr hangingPunct="0"/>
            <a:r>
              <a:rPr lang="lv-LV" sz="1000" b="1" dirty="0">
                <a:latin typeface="Arial" panose="020B0604020202020204" pitchFamily="34" charset="0"/>
                <a:cs typeface="Arial" panose="020B0604020202020204" pitchFamily="34" charset="0"/>
              </a:rPr>
              <a:t>Ieslodzījuma vietu pārvalde (ieslodzījuma vietas)</a:t>
            </a:r>
          </a:p>
          <a:p>
            <a:pPr hangingPunct="0"/>
            <a:r>
              <a:rPr lang="lv-LV" sz="1000" b="1" dirty="0">
                <a:latin typeface="Arial" panose="020B0604020202020204" pitchFamily="34" charset="0"/>
                <a:cs typeface="Arial" panose="020B0604020202020204" pitchFamily="34" charset="0"/>
              </a:rPr>
              <a:t>Ostas policija</a:t>
            </a:r>
          </a:p>
          <a:p>
            <a:pPr hangingPunct="0"/>
            <a:r>
              <a:rPr lang="lv-LV" sz="1000" u="sng" dirty="0">
                <a:latin typeface="Arial" panose="020B0604020202020204" pitchFamily="34" charset="0"/>
                <a:cs typeface="Arial" panose="020B0604020202020204" pitchFamily="34" charset="0"/>
              </a:rPr>
              <a:t>Iespējamas vairākas atbildes</a:t>
            </a:r>
          </a:p>
        </p:txBody>
      </p:sp>
      <p:sp>
        <p:nvSpPr>
          <p:cNvPr id="14339" name="Title 3">
            <a:extLst>
              <a:ext uri="{FF2B5EF4-FFF2-40B4-BE49-F238E27FC236}">
                <a16:creationId xmlns:a16="http://schemas.microsoft.com/office/drawing/2014/main" id="{8BDE6F21-7324-4813-88DA-FDB3ED8620A8}"/>
              </a:ext>
            </a:extLst>
          </p:cNvPr>
          <p:cNvSpPr txBox="1">
            <a:spLocks/>
          </p:cNvSpPr>
          <p:nvPr/>
        </p:nvSpPr>
        <p:spPr bwMode="auto">
          <a:xfrm>
            <a:off x="1192004" y="0"/>
            <a:ext cx="6749653" cy="57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eaLnBrk="1" hangingPunct="1">
              <a:spcBef>
                <a:spcPct val="0"/>
              </a:spcBef>
              <a:buFontTx/>
              <a:buNone/>
            </a:pPr>
            <a:r>
              <a:rPr lang="lv-LV" altLang="ko-KR" sz="2400" dirty="0"/>
              <a:t>Aptaujas anketa</a:t>
            </a:r>
            <a:endParaRPr lang="ko-KR" altLang="en-US" sz="2400" dirty="0"/>
          </a:p>
        </p:txBody>
      </p:sp>
      <p:sp>
        <p:nvSpPr>
          <p:cNvPr id="5" name="TextBox 4">
            <a:extLst>
              <a:ext uri="{FF2B5EF4-FFF2-40B4-BE49-F238E27FC236}">
                <a16:creationId xmlns:a16="http://schemas.microsoft.com/office/drawing/2014/main" id="{8C7D7AE4-FEF1-401A-BD26-0F85F1E3770A}"/>
              </a:ext>
            </a:extLst>
          </p:cNvPr>
          <p:cNvSpPr txBox="1"/>
          <p:nvPr/>
        </p:nvSpPr>
        <p:spPr>
          <a:xfrm>
            <a:off x="650843" y="4205203"/>
            <a:ext cx="7340762" cy="400110"/>
          </a:xfrm>
          <a:prstGeom prst="rect">
            <a:avLst/>
          </a:prstGeom>
          <a:noFill/>
        </p:spPr>
        <p:txBody>
          <a:bodyPr wrap="square">
            <a:spAutoFit/>
          </a:bodyPr>
          <a:lstStyle/>
          <a:p>
            <a:r>
              <a:rPr lang="lv-LV" sz="1000" b="1" dirty="0">
                <a:latin typeface="Arial" panose="020B0604020202020204" pitchFamily="34" charset="0"/>
                <a:cs typeface="Arial" panose="020B0604020202020204" pitchFamily="34" charset="0"/>
              </a:rPr>
              <a:t>K2. Vai pēdējo 5 gadu laikā Jūs vai citi Jūsu ģimenes locekļi esat nonākuši situācijā, kad piedzīvojāt pārkāpumu no iepriekš uzskaitīto iestāžu nodarbināto puses, bet par to neziņojāt?</a:t>
            </a:r>
          </a:p>
        </p:txBody>
      </p:sp>
      <p:sp>
        <p:nvSpPr>
          <p:cNvPr id="7" name="TextBox 6">
            <a:extLst>
              <a:ext uri="{FF2B5EF4-FFF2-40B4-BE49-F238E27FC236}">
                <a16:creationId xmlns:a16="http://schemas.microsoft.com/office/drawing/2014/main" id="{2C59B835-08AE-42F7-A8B5-2A31D47A0377}"/>
              </a:ext>
            </a:extLst>
          </p:cNvPr>
          <p:cNvSpPr txBox="1"/>
          <p:nvPr/>
        </p:nvSpPr>
        <p:spPr>
          <a:xfrm>
            <a:off x="650843" y="5206342"/>
            <a:ext cx="7290814" cy="553998"/>
          </a:xfrm>
          <a:prstGeom prst="rect">
            <a:avLst/>
          </a:prstGeom>
          <a:noFill/>
        </p:spPr>
        <p:txBody>
          <a:bodyPr wrap="square">
            <a:spAutoFit/>
          </a:bodyPr>
          <a:lstStyle/>
          <a:p>
            <a:pPr>
              <a:spcAft>
                <a:spcPts val="0"/>
              </a:spcAft>
            </a:pPr>
            <a:r>
              <a:rPr lang="lv-LV" sz="1000" b="1" dirty="0">
                <a:solidFill>
                  <a:srgbClr val="000000"/>
                </a:solidFill>
                <a:latin typeface="Arial" panose="020B0604020202020204" pitchFamily="34" charset="0"/>
                <a:ea typeface="Times New Roman" panose="02020603050405020304" pitchFamily="18" charset="0"/>
              </a:rPr>
              <a:t>K3. Vai policijas amatpersonas drīkst pielietot fizisku spēku un speciālos līdzekļus (piemēram, roku dzelžus, sasiešanas līdzekļus, steku, elektrošoku, gāzes baloniņu, u.c.), lai nodrošinātu sabiedrisko kārtību un drošību? Vai tās to…</a:t>
            </a:r>
            <a:endParaRPr lang="lv-LV" sz="1050" dirty="0">
              <a:latin typeface="Times New Roman" panose="02020603050405020304" pitchFamily="18" charset="0"/>
              <a:ea typeface="Times New Roman" panose="02020603050405020304" pitchFamily="18" charset="0"/>
            </a:endParaRPr>
          </a:p>
        </p:txBody>
      </p:sp>
      <p:graphicFrame>
        <p:nvGraphicFramePr>
          <p:cNvPr id="10" name="Table 9">
            <a:extLst>
              <a:ext uri="{FF2B5EF4-FFF2-40B4-BE49-F238E27FC236}">
                <a16:creationId xmlns:a16="http://schemas.microsoft.com/office/drawing/2014/main" id="{3498DE22-3D36-43A8-BEC3-6713896A2495}"/>
              </a:ext>
            </a:extLst>
          </p:cNvPr>
          <p:cNvGraphicFramePr>
            <a:graphicFrameLocks noGrp="1"/>
          </p:cNvGraphicFramePr>
          <p:nvPr>
            <p:extLst>
              <p:ext uri="{D42A27DB-BD31-4B8C-83A1-F6EECF244321}">
                <p14:modId xmlns:p14="http://schemas.microsoft.com/office/powerpoint/2010/main" val="2615028830"/>
              </p:ext>
            </p:extLst>
          </p:nvPr>
        </p:nvGraphicFramePr>
        <p:xfrm>
          <a:off x="755016" y="2380709"/>
          <a:ext cx="5530038" cy="1676400"/>
        </p:xfrm>
        <a:graphic>
          <a:graphicData uri="http://schemas.openxmlformats.org/drawingml/2006/table">
            <a:tbl>
              <a:tblPr firstRow="1" firstCol="1" bandRow="1"/>
              <a:tblGrid>
                <a:gridCol w="1504319">
                  <a:extLst>
                    <a:ext uri="{9D8B030D-6E8A-4147-A177-3AD203B41FA5}">
                      <a16:colId xmlns:a16="http://schemas.microsoft.com/office/drawing/2014/main" val="95057563"/>
                    </a:ext>
                  </a:extLst>
                </a:gridCol>
                <a:gridCol w="3458560">
                  <a:extLst>
                    <a:ext uri="{9D8B030D-6E8A-4147-A177-3AD203B41FA5}">
                      <a16:colId xmlns:a16="http://schemas.microsoft.com/office/drawing/2014/main" val="2289155632"/>
                    </a:ext>
                  </a:extLst>
                </a:gridCol>
                <a:gridCol w="567159">
                  <a:extLst>
                    <a:ext uri="{9D8B030D-6E8A-4147-A177-3AD203B41FA5}">
                      <a16:colId xmlns:a16="http://schemas.microsoft.com/office/drawing/2014/main" val="4235821111"/>
                    </a:ext>
                  </a:extLst>
                </a:gridCol>
              </a:tblGrid>
              <a:tr h="121118">
                <a:tc gridSpan="2">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Jā, ziņotu </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1</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133742"/>
                  </a:ext>
                </a:extLst>
              </a:tr>
              <a:tr h="121118">
                <a:tc rowSpan="6">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Nē, neziņotu </a:t>
                      </a:r>
                      <a:endParaRPr lang="lv-LV" sz="1100" dirty="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laika trūkuma dēļ</a:t>
                      </a:r>
                      <a:endParaRPr lang="lv-LV" sz="110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2</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0526945"/>
                  </a:ext>
                </a:extLst>
              </a:tr>
              <a:tr h="0">
                <a:tc vMerge="1">
                  <a:txBody>
                    <a:bodyPr/>
                    <a:lstStyle/>
                    <a:p>
                      <a:endParaRPr lang="en-US"/>
                    </a:p>
                  </a:txBody>
                  <a:tcPr/>
                </a:tc>
                <a:tc>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jo nav vēlme iesaistīties pārkāpuma izskatīšanas procesā</a:t>
                      </a:r>
                      <a:endParaRPr lang="lv-LV" sz="1100" dirty="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3</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1813057"/>
                  </a:ext>
                </a:extLst>
              </a:tr>
              <a:tr h="121118">
                <a:tc vMerge="1">
                  <a:txBody>
                    <a:bodyPr/>
                    <a:lstStyle/>
                    <a:p>
                      <a:endParaRPr lang="en-US"/>
                    </a:p>
                  </a:txBody>
                  <a:tcPr/>
                </a:tc>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jo tāpat neko nepanākšu</a:t>
                      </a:r>
                      <a:endParaRPr lang="lv-LV" sz="110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4</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1635070"/>
                  </a:ext>
                </a:extLst>
              </a:tr>
              <a:tr h="121118">
                <a:tc vMerge="1">
                  <a:txBody>
                    <a:bodyPr/>
                    <a:lstStyle/>
                    <a:p>
                      <a:endParaRPr lang="en-US"/>
                    </a:p>
                  </a:txBody>
                  <a:tcPr/>
                </a:tc>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jo ir negatīva pieredze</a:t>
                      </a:r>
                      <a:endParaRPr lang="lv-LV" sz="110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5</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839220"/>
                  </a:ext>
                </a:extLst>
              </a:tr>
              <a:tr h="121118">
                <a:tc vMerge="1">
                  <a:txBody>
                    <a:bodyPr/>
                    <a:lstStyle/>
                    <a:p>
                      <a:endParaRPr lang="en-US"/>
                    </a:p>
                  </a:txBody>
                  <a:tcPr/>
                </a:tc>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jo ir bailes no atriebības</a:t>
                      </a:r>
                      <a:endParaRPr lang="lv-LV" sz="110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6</a:t>
                      </a:r>
                      <a:endParaRPr lang="lv-LV" sz="110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7207216"/>
                  </a:ext>
                </a:extLst>
              </a:tr>
              <a:tr h="560176">
                <a:tc vMerge="1">
                  <a:txBody>
                    <a:bodyPr/>
                    <a:lstStyle/>
                    <a:p>
                      <a:endParaRPr lang="en-US"/>
                    </a:p>
                  </a:txBody>
                  <a:tcPr/>
                </a:tc>
                <a:tc>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kāda cita iemesla dēļ </a:t>
                      </a:r>
                      <a:r>
                        <a:rPr lang="lv-LV" sz="1000" i="1" dirty="0">
                          <a:solidFill>
                            <a:srgbClr val="000000"/>
                          </a:solidFill>
                          <a:effectLst/>
                          <a:latin typeface="Arial" panose="020B0604020202020204" pitchFamily="34" charset="0"/>
                          <a:ea typeface="Times New Roman" panose="02020603050405020304" pitchFamily="18" charset="0"/>
                        </a:rPr>
                        <a:t>(lūdzu, īsi to pierakstiet)</a:t>
                      </a:r>
                      <a:endParaRPr lang="lv-LV" sz="1100" dirty="0">
                        <a:effectLst/>
                        <a:latin typeface="Times New Roman" panose="02020603050405020304" pitchFamily="18" charset="0"/>
                        <a:ea typeface="Times New Roman" panose="02020603050405020304" pitchFamily="18" charset="0"/>
                      </a:endParaRPr>
                    </a:p>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 </a:t>
                      </a:r>
                      <a:endParaRPr lang="lv-LV" sz="1100" dirty="0">
                        <a:effectLst/>
                        <a:latin typeface="Times New Roman" panose="02020603050405020304" pitchFamily="18" charset="0"/>
                        <a:ea typeface="Times New Roman" panose="02020603050405020304" pitchFamily="18" charset="0"/>
                      </a:endParaRPr>
                    </a:p>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 </a:t>
                      </a:r>
                      <a:endParaRPr lang="lv-LV" sz="1100" dirty="0">
                        <a:effectLst/>
                        <a:latin typeface="Times New Roman" panose="02020603050405020304" pitchFamily="18" charset="0"/>
                        <a:ea typeface="Times New Roman" panose="02020603050405020304" pitchFamily="18" charset="0"/>
                      </a:endParaRPr>
                    </a:p>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  </a:t>
                      </a:r>
                      <a:endParaRPr lang="lv-LV" sz="1100" dirty="0">
                        <a:effectLst/>
                        <a:latin typeface="Times New Roman" panose="02020603050405020304" pitchFamily="18" charset="0"/>
                        <a:ea typeface="Times New Roman" panose="02020603050405020304" pitchFamily="18" charset="0"/>
                      </a:endParaRPr>
                    </a:p>
                  </a:txBody>
                  <a:tcPr marL="63869" marR="63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Times New Roman" panose="02020603050405020304" pitchFamily="18" charset="0"/>
                        </a:rPr>
                        <a:t>7</a:t>
                      </a:r>
                      <a:endParaRPr lang="lv-LV" sz="1100" dirty="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8138787"/>
                  </a:ext>
                </a:extLst>
              </a:tr>
              <a:tr h="121118">
                <a:tc gridSpan="2">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Grūti pateikt/ NA</a:t>
                      </a:r>
                      <a:endParaRPr lang="lv-LV" sz="1100" dirty="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spcAft>
                          <a:spcPts val="0"/>
                        </a:spcAft>
                      </a:pPr>
                      <a:r>
                        <a:rPr lang="lv-LV" sz="1000" dirty="0">
                          <a:solidFill>
                            <a:srgbClr val="000000"/>
                          </a:solidFill>
                          <a:effectLst/>
                          <a:latin typeface="Arial" panose="020B0604020202020204" pitchFamily="34" charset="0"/>
                          <a:ea typeface="Times New Roman" panose="02020603050405020304" pitchFamily="18" charset="0"/>
                        </a:rPr>
                        <a:t>8</a:t>
                      </a:r>
                      <a:endParaRPr lang="lv-LV" sz="1100" dirty="0">
                        <a:effectLst/>
                        <a:latin typeface="Times New Roman" panose="02020603050405020304" pitchFamily="18" charset="0"/>
                        <a:ea typeface="Times New Roman" panose="02020603050405020304" pitchFamily="18" charset="0"/>
                      </a:endParaRPr>
                    </a:p>
                  </a:txBody>
                  <a:tcPr marL="63869" marR="63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4140246"/>
                  </a:ext>
                </a:extLst>
              </a:tr>
            </a:tbl>
          </a:graphicData>
        </a:graphic>
      </p:graphicFrame>
      <p:graphicFrame>
        <p:nvGraphicFramePr>
          <p:cNvPr id="11" name="Table 10">
            <a:extLst>
              <a:ext uri="{FF2B5EF4-FFF2-40B4-BE49-F238E27FC236}">
                <a16:creationId xmlns:a16="http://schemas.microsoft.com/office/drawing/2014/main" id="{750A9D6F-B346-43A9-A7D9-AF7733CA8054}"/>
              </a:ext>
            </a:extLst>
          </p:cNvPr>
          <p:cNvGraphicFramePr>
            <a:graphicFrameLocks noGrp="1"/>
          </p:cNvGraphicFramePr>
          <p:nvPr>
            <p:extLst>
              <p:ext uri="{D42A27DB-BD31-4B8C-83A1-F6EECF244321}">
                <p14:modId xmlns:p14="http://schemas.microsoft.com/office/powerpoint/2010/main" val="4130255856"/>
              </p:ext>
            </p:extLst>
          </p:nvPr>
        </p:nvGraphicFramePr>
        <p:xfrm>
          <a:off x="755016" y="4577281"/>
          <a:ext cx="2607310" cy="457200"/>
        </p:xfrm>
        <a:graphic>
          <a:graphicData uri="http://schemas.openxmlformats.org/drawingml/2006/table">
            <a:tbl>
              <a:tblPr firstRow="1" firstCol="1" bandRow="1"/>
              <a:tblGrid>
                <a:gridCol w="1617345">
                  <a:extLst>
                    <a:ext uri="{9D8B030D-6E8A-4147-A177-3AD203B41FA5}">
                      <a16:colId xmlns:a16="http://schemas.microsoft.com/office/drawing/2014/main" val="1667196049"/>
                    </a:ext>
                  </a:extLst>
                </a:gridCol>
                <a:gridCol w="989965">
                  <a:extLst>
                    <a:ext uri="{9D8B030D-6E8A-4147-A177-3AD203B41FA5}">
                      <a16:colId xmlns:a16="http://schemas.microsoft.com/office/drawing/2014/main" val="1658824312"/>
                    </a:ext>
                  </a:extLst>
                </a:gridCol>
              </a:tblGrid>
              <a:tr h="0">
                <a:tc>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Jā</a:t>
                      </a:r>
                      <a:endParaRPr lang="lv-LV"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1</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6371859"/>
                  </a:ext>
                </a:extLst>
              </a:tr>
              <a:tr h="0">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Nē</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2</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3213465"/>
                  </a:ext>
                </a:extLst>
              </a:tr>
              <a:tr h="0">
                <a:tc>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Grūti pateikt/ NA</a:t>
                      </a:r>
                      <a:endParaRPr lang="lv-LV"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Times New Roman" panose="02020603050405020304" pitchFamily="18" charset="0"/>
                        </a:rPr>
                        <a:t>8</a:t>
                      </a:r>
                      <a:endParaRPr lang="lv-LV"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1461786"/>
                  </a:ext>
                </a:extLst>
              </a:tr>
            </a:tbl>
          </a:graphicData>
        </a:graphic>
      </p:graphicFrame>
      <p:graphicFrame>
        <p:nvGraphicFramePr>
          <p:cNvPr id="15" name="Table 14">
            <a:extLst>
              <a:ext uri="{FF2B5EF4-FFF2-40B4-BE49-F238E27FC236}">
                <a16:creationId xmlns:a16="http://schemas.microsoft.com/office/drawing/2014/main" id="{797264E1-9A3E-4D51-B882-F826B7E4E163}"/>
              </a:ext>
            </a:extLst>
          </p:cNvPr>
          <p:cNvGraphicFramePr>
            <a:graphicFrameLocks noGrp="1"/>
          </p:cNvGraphicFramePr>
          <p:nvPr>
            <p:extLst>
              <p:ext uri="{D42A27DB-BD31-4B8C-83A1-F6EECF244321}">
                <p14:modId xmlns:p14="http://schemas.microsoft.com/office/powerpoint/2010/main" val="2230308998"/>
              </p:ext>
            </p:extLst>
          </p:nvPr>
        </p:nvGraphicFramePr>
        <p:xfrm>
          <a:off x="755016" y="5734462"/>
          <a:ext cx="3507105" cy="762000"/>
        </p:xfrm>
        <a:graphic>
          <a:graphicData uri="http://schemas.openxmlformats.org/drawingml/2006/table">
            <a:tbl>
              <a:tblPr firstRow="1" firstCol="1" bandRow="1"/>
              <a:tblGrid>
                <a:gridCol w="2247265">
                  <a:extLst>
                    <a:ext uri="{9D8B030D-6E8A-4147-A177-3AD203B41FA5}">
                      <a16:colId xmlns:a16="http://schemas.microsoft.com/office/drawing/2014/main" val="3641393935"/>
                    </a:ext>
                  </a:extLst>
                </a:gridCol>
                <a:gridCol w="1259840">
                  <a:extLst>
                    <a:ext uri="{9D8B030D-6E8A-4147-A177-3AD203B41FA5}">
                      <a16:colId xmlns:a16="http://schemas.microsoft.com/office/drawing/2014/main" val="1521548128"/>
                    </a:ext>
                  </a:extLst>
                </a:gridCol>
              </a:tblGrid>
              <a:tr h="0">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Noteikti drīkst</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1</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5712245"/>
                  </a:ext>
                </a:extLst>
              </a:tr>
              <a:tr h="0">
                <a:tc>
                  <a:txBody>
                    <a:bodyPr/>
                    <a:lstStyle/>
                    <a:p>
                      <a:pPr>
                        <a:spcAft>
                          <a:spcPts val="0"/>
                        </a:spcAft>
                      </a:pPr>
                      <a:r>
                        <a:rPr lang="lv-LV" sz="1000" dirty="0">
                          <a:solidFill>
                            <a:srgbClr val="000000"/>
                          </a:solidFill>
                          <a:effectLst/>
                          <a:latin typeface="Arial" panose="020B0604020202020204" pitchFamily="34" charset="0"/>
                          <a:ea typeface="Times New Roman" panose="02020603050405020304" pitchFamily="18" charset="0"/>
                        </a:rPr>
                        <a:t>Vairāk sliecos domāt, ka drīkst</a:t>
                      </a:r>
                      <a:endParaRPr lang="lv-LV"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2</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9110401"/>
                  </a:ext>
                </a:extLst>
              </a:tr>
              <a:tr h="0">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Vairāk sliecos domāt, ka nedrīkst</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3</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9639726"/>
                  </a:ext>
                </a:extLst>
              </a:tr>
              <a:tr h="0">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Noteikti nedrīkst</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a:solidFill>
                            <a:srgbClr val="000000"/>
                          </a:solidFill>
                          <a:effectLst/>
                          <a:latin typeface="Arial" panose="020B0604020202020204" pitchFamily="34" charset="0"/>
                          <a:ea typeface="Times New Roman" panose="02020603050405020304" pitchFamily="18" charset="0"/>
                        </a:rPr>
                        <a:t>4</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7765367"/>
                  </a:ext>
                </a:extLst>
              </a:tr>
              <a:tr h="0">
                <a:tc>
                  <a:txBody>
                    <a:bodyPr/>
                    <a:lstStyle/>
                    <a:p>
                      <a:pPr>
                        <a:spcAft>
                          <a:spcPts val="0"/>
                        </a:spcAft>
                      </a:pPr>
                      <a:r>
                        <a:rPr lang="lv-LV" sz="1000">
                          <a:solidFill>
                            <a:srgbClr val="000000"/>
                          </a:solidFill>
                          <a:effectLst/>
                          <a:latin typeface="Arial" panose="020B0604020202020204" pitchFamily="34" charset="0"/>
                          <a:ea typeface="Times New Roman" panose="02020603050405020304" pitchFamily="18" charset="0"/>
                        </a:rPr>
                        <a:t>Grūti pateikt/ NA</a:t>
                      </a:r>
                      <a:endParaRPr lang="lv-LV" sz="105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lv-LV" sz="1000" dirty="0">
                          <a:solidFill>
                            <a:srgbClr val="000000"/>
                          </a:solidFill>
                          <a:effectLst/>
                          <a:latin typeface="Arial" panose="020B0604020202020204" pitchFamily="34" charset="0"/>
                          <a:ea typeface="Times New Roman" panose="02020603050405020304" pitchFamily="18" charset="0"/>
                        </a:rPr>
                        <a:t>8</a:t>
                      </a:r>
                      <a:endParaRPr lang="lv-LV"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0351431"/>
                  </a:ext>
                </a:extLst>
              </a:tr>
            </a:tbl>
          </a:graphicData>
        </a:graphic>
      </p:graphicFrame>
    </p:spTree>
    <p:extLst>
      <p:ext uri="{BB962C8B-B14F-4D97-AF65-F5344CB8AC3E}">
        <p14:creationId xmlns:p14="http://schemas.microsoft.com/office/powerpoint/2010/main" val="1375299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921152F9-B07D-4C51-89ED-F15B326E98ED}"/>
              </a:ext>
            </a:extLst>
          </p:cNvPr>
          <p:cNvSpPr txBox="1">
            <a:spLocks/>
          </p:cNvSpPr>
          <p:nvPr/>
        </p:nvSpPr>
        <p:spPr bwMode="auto">
          <a:xfrm>
            <a:off x="1197173" y="82218"/>
            <a:ext cx="6749653" cy="611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2400" dirty="0"/>
              <a:t>S</a:t>
            </a:r>
            <a:r>
              <a:rPr lang="lv-LV" altLang="lv-LV" sz="2400" dirty="0">
                <a:cs typeface="Arial" panose="020B0604020202020204" pitchFamily="34" charset="0"/>
              </a:rPr>
              <a:t>tatistiskās kļūdas novērtēšanas tabula</a:t>
            </a:r>
            <a:endParaRPr lang="ko-KR" altLang="en-US" sz="2400" dirty="0">
              <a:cs typeface="Arial" panose="020B0604020202020204" pitchFamily="34" charset="0"/>
            </a:endParaRPr>
          </a:p>
        </p:txBody>
      </p:sp>
      <p:sp>
        <p:nvSpPr>
          <p:cNvPr id="3" name="Rectangle 5">
            <a:extLst>
              <a:ext uri="{FF2B5EF4-FFF2-40B4-BE49-F238E27FC236}">
                <a16:creationId xmlns:a16="http://schemas.microsoft.com/office/drawing/2014/main" id="{02ED0CF3-E75B-46CE-866D-8DB0FD8CB538}"/>
              </a:ext>
            </a:extLst>
          </p:cNvPr>
          <p:cNvSpPr>
            <a:spLocks noChangeArrowheads="1"/>
          </p:cNvSpPr>
          <p:nvPr/>
        </p:nvSpPr>
        <p:spPr bwMode="auto">
          <a:xfrm>
            <a:off x="276511" y="895125"/>
            <a:ext cx="886748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defTabSz="914400" eaLnBrk="0" hangingPunct="0"/>
            <a:r>
              <a:rPr lang="lv-LV" altLang="lv-LV" sz="1000" dirty="0">
                <a:solidFill>
                  <a:prstClr val="black"/>
                </a:solidFill>
                <a:cs typeface="Arial" panose="020B0604020202020204" pitchFamily="34" charset="0"/>
              </a:rPr>
              <a:t>Pētījuma rezultātos vienmēr pastāv zināma </a:t>
            </a:r>
            <a:r>
              <a:rPr lang="lv-LV" altLang="lv-LV" sz="1000" i="1" dirty="0">
                <a:solidFill>
                  <a:prstClr val="black"/>
                </a:solidFill>
                <a:cs typeface="Arial" panose="020B0604020202020204" pitchFamily="34" charset="0"/>
              </a:rPr>
              <a:t>statistiskās kļūdas</a:t>
            </a:r>
            <a:r>
              <a:rPr lang="lv-LV" altLang="lv-LV" sz="1000" dirty="0">
                <a:solidFill>
                  <a:prstClr val="black"/>
                </a:solidFill>
                <a:cs typeface="Arial" panose="020B0604020202020204" pitchFamily="34" charset="0"/>
              </a:rPr>
              <a:t> varbūtība. Analizējot un interpretējot pētījumā iegūtos rezultātus, to vajadzētu ņemt vērā. Tās atšķirības, kuras iekļaujas statistiskās kļūdas robežās jeb ir mazākas par to, var uzskatīt par </a:t>
            </a:r>
            <a:r>
              <a:rPr lang="lv-LV" altLang="lv-LV" sz="1000" i="1" dirty="0">
                <a:solidFill>
                  <a:prstClr val="black"/>
                </a:solidFill>
                <a:cs typeface="Arial" panose="020B0604020202020204" pitchFamily="34" charset="0"/>
              </a:rPr>
              <a:t>nenozīmīgām. </a:t>
            </a:r>
            <a:endParaRPr lang="en-GB" altLang="lv-LV" sz="1000" dirty="0">
              <a:solidFill>
                <a:prstClr val="black"/>
              </a:solidFill>
              <a:cs typeface="Arial" panose="020B0604020202020204" pitchFamily="34" charset="0"/>
            </a:endParaRPr>
          </a:p>
        </p:txBody>
      </p:sp>
      <p:graphicFrame>
        <p:nvGraphicFramePr>
          <p:cNvPr id="4" name="Group 6">
            <a:extLst>
              <a:ext uri="{FF2B5EF4-FFF2-40B4-BE49-F238E27FC236}">
                <a16:creationId xmlns:a16="http://schemas.microsoft.com/office/drawing/2014/main" id="{E908E5FF-7839-4AC5-A17F-02C5AAB916FF}"/>
              </a:ext>
            </a:extLst>
          </p:cNvPr>
          <p:cNvGraphicFramePr>
            <a:graphicFrameLocks noGrp="1"/>
          </p:cNvGraphicFramePr>
          <p:nvPr>
            <p:extLst>
              <p:ext uri="{D42A27DB-BD31-4B8C-83A1-F6EECF244321}">
                <p14:modId xmlns:p14="http://schemas.microsoft.com/office/powerpoint/2010/main" val="3062660643"/>
              </p:ext>
            </p:extLst>
          </p:nvPr>
        </p:nvGraphicFramePr>
        <p:xfrm>
          <a:off x="1197173" y="1480795"/>
          <a:ext cx="6840766" cy="3933378"/>
        </p:xfrm>
        <a:graphic>
          <a:graphicData uri="http://schemas.openxmlformats.org/drawingml/2006/table">
            <a:tbl>
              <a:tblPr/>
              <a:tblGrid>
                <a:gridCol w="831984">
                  <a:extLst>
                    <a:ext uri="{9D8B030D-6E8A-4147-A177-3AD203B41FA5}">
                      <a16:colId xmlns:a16="http://schemas.microsoft.com/office/drawing/2014/main" val="20000"/>
                    </a:ext>
                  </a:extLst>
                </a:gridCol>
                <a:gridCol w="462214">
                  <a:extLst>
                    <a:ext uri="{9D8B030D-6E8A-4147-A177-3AD203B41FA5}">
                      <a16:colId xmlns:a16="http://schemas.microsoft.com/office/drawing/2014/main" val="20001"/>
                    </a:ext>
                  </a:extLst>
                </a:gridCol>
                <a:gridCol w="462214">
                  <a:extLst>
                    <a:ext uri="{9D8B030D-6E8A-4147-A177-3AD203B41FA5}">
                      <a16:colId xmlns:a16="http://schemas.microsoft.com/office/drawing/2014/main" val="20002"/>
                    </a:ext>
                  </a:extLst>
                </a:gridCol>
                <a:gridCol w="462214">
                  <a:extLst>
                    <a:ext uri="{9D8B030D-6E8A-4147-A177-3AD203B41FA5}">
                      <a16:colId xmlns:a16="http://schemas.microsoft.com/office/drawing/2014/main" val="20003"/>
                    </a:ext>
                  </a:extLst>
                </a:gridCol>
                <a:gridCol w="462214">
                  <a:extLst>
                    <a:ext uri="{9D8B030D-6E8A-4147-A177-3AD203B41FA5}">
                      <a16:colId xmlns:a16="http://schemas.microsoft.com/office/drawing/2014/main" val="20004"/>
                    </a:ext>
                  </a:extLst>
                </a:gridCol>
                <a:gridCol w="462214">
                  <a:extLst>
                    <a:ext uri="{9D8B030D-6E8A-4147-A177-3AD203B41FA5}">
                      <a16:colId xmlns:a16="http://schemas.microsoft.com/office/drawing/2014/main" val="20005"/>
                    </a:ext>
                  </a:extLst>
                </a:gridCol>
                <a:gridCol w="462214">
                  <a:extLst>
                    <a:ext uri="{9D8B030D-6E8A-4147-A177-3AD203B41FA5}">
                      <a16:colId xmlns:a16="http://schemas.microsoft.com/office/drawing/2014/main" val="20006"/>
                    </a:ext>
                  </a:extLst>
                </a:gridCol>
                <a:gridCol w="462214">
                  <a:extLst>
                    <a:ext uri="{9D8B030D-6E8A-4147-A177-3AD203B41FA5}">
                      <a16:colId xmlns:a16="http://schemas.microsoft.com/office/drawing/2014/main" val="20007"/>
                    </a:ext>
                  </a:extLst>
                </a:gridCol>
                <a:gridCol w="462214">
                  <a:extLst>
                    <a:ext uri="{9D8B030D-6E8A-4147-A177-3AD203B41FA5}">
                      <a16:colId xmlns:a16="http://schemas.microsoft.com/office/drawing/2014/main" val="20008"/>
                    </a:ext>
                  </a:extLst>
                </a:gridCol>
                <a:gridCol w="462214">
                  <a:extLst>
                    <a:ext uri="{9D8B030D-6E8A-4147-A177-3AD203B41FA5}">
                      <a16:colId xmlns:a16="http://schemas.microsoft.com/office/drawing/2014/main" val="20009"/>
                    </a:ext>
                  </a:extLst>
                </a:gridCol>
                <a:gridCol w="462214">
                  <a:extLst>
                    <a:ext uri="{9D8B030D-6E8A-4147-A177-3AD203B41FA5}">
                      <a16:colId xmlns:a16="http://schemas.microsoft.com/office/drawing/2014/main" val="20010"/>
                    </a:ext>
                  </a:extLst>
                </a:gridCol>
                <a:gridCol w="462214">
                  <a:extLst>
                    <a:ext uri="{9D8B030D-6E8A-4147-A177-3AD203B41FA5}">
                      <a16:colId xmlns:a16="http://schemas.microsoft.com/office/drawing/2014/main" val="20011"/>
                    </a:ext>
                  </a:extLst>
                </a:gridCol>
                <a:gridCol w="462214">
                  <a:extLst>
                    <a:ext uri="{9D8B030D-6E8A-4147-A177-3AD203B41FA5}">
                      <a16:colId xmlns:a16="http://schemas.microsoft.com/office/drawing/2014/main" val="20012"/>
                    </a:ext>
                  </a:extLst>
                </a:gridCol>
                <a:gridCol w="462214">
                  <a:extLst>
                    <a:ext uri="{9D8B030D-6E8A-4147-A177-3AD203B41FA5}">
                      <a16:colId xmlns:a16="http://schemas.microsoft.com/office/drawing/2014/main" val="20013"/>
                    </a:ext>
                  </a:extLst>
                </a:gridCol>
              </a:tblGrid>
              <a:tr h="428750">
                <a:tc rowSpan="2">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endParaRPr kumimoji="0" lang="en-GB" altLang="lv-LV" sz="1000" b="1" u="none" strike="noStrike" cap="none" normalizeH="0" baseline="0" dirty="0">
                        <a:ln>
                          <a:noFill/>
                        </a:ln>
                        <a:effectLst/>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lv-LV" altLang="lv-LV" sz="1000" b="0" u="none" strike="noStrike" cap="none" normalizeH="0" baseline="0" dirty="0">
                          <a:ln>
                            <a:noFill/>
                          </a:ln>
                          <a:effectLst/>
                        </a:rPr>
                        <a:t>Atbilžu sadalījums</a:t>
                      </a:r>
                      <a:endParaRPr kumimoji="0" lang="en-GB" altLang="lv-LV" sz="1000" b="0" u="none" strike="noStrike" cap="none" normalizeH="0" baseline="0" dirty="0">
                        <a:ln>
                          <a:noFill/>
                        </a:ln>
                        <a:effectLst/>
                      </a:endParaRPr>
                    </a:p>
                    <a:p>
                      <a:pPr marL="0" marR="0" lvl="0" indent="0" algn="ctr"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en-GB" altLang="lv-LV" sz="1000" b="0" u="none" strike="noStrike" cap="none" normalizeH="0" baseline="0" dirty="0">
                          <a:ln>
                            <a:noFill/>
                          </a:ln>
                          <a:effectLst/>
                        </a:rPr>
                        <a:t>%</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13">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0" u="none" strike="noStrike" cap="none" normalizeH="0" baseline="0" dirty="0">
                          <a:ln>
                            <a:noFill/>
                          </a:ln>
                          <a:effectLst/>
                        </a:rPr>
                        <a:t>Respondentu skaits</a:t>
                      </a:r>
                      <a:r>
                        <a:rPr kumimoji="0" lang="en-GB" altLang="lv-LV" sz="1000" b="0" u="none" strike="noStrike" cap="none" normalizeH="0" baseline="0" dirty="0">
                          <a:ln>
                            <a:noFill/>
                          </a:ln>
                          <a:effectLst/>
                        </a:rPr>
                        <a:t> (</a:t>
                      </a:r>
                      <a:r>
                        <a:rPr kumimoji="0" lang="lv-LV" altLang="lv-LV" sz="1000" b="0" u="none" strike="noStrike" cap="none" normalizeH="0" baseline="0" dirty="0">
                          <a:ln>
                            <a:noFill/>
                          </a:ln>
                          <a:effectLst/>
                        </a:rPr>
                        <a:t>b</a:t>
                      </a:r>
                      <a:r>
                        <a:rPr kumimoji="0" lang="en-US" altLang="lv-LV" sz="1000" b="0" u="none" strike="noStrike" cap="none" normalizeH="0" baseline="0" dirty="0">
                          <a:ln>
                            <a:noFill/>
                          </a:ln>
                          <a:effectLst/>
                        </a:rPr>
                        <a:t>ā</a:t>
                      </a:r>
                      <a:r>
                        <a:rPr kumimoji="0" lang="lv-LV" altLang="lv-LV" sz="1000" b="0" u="none" strike="noStrike" cap="none" normalizeH="0" baseline="0" dirty="0" err="1">
                          <a:ln>
                            <a:noFill/>
                          </a:ln>
                          <a:effectLst/>
                        </a:rPr>
                        <a:t>ze</a:t>
                      </a:r>
                      <a:r>
                        <a:rPr kumimoji="0" lang="en-GB" altLang="lv-LV" sz="1000" b="0" u="none" strike="noStrike" cap="none" normalizeH="0" baseline="0" dirty="0">
                          <a:ln>
                            <a:noFill/>
                          </a:ln>
                          <a:effectLst/>
                        </a:rPr>
                        <a: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en-GB" altLang="lv-LV" sz="1000" b="0" u="none" strike="noStrike" cap="none" normalizeH="0" baseline="0" dirty="0">
                          <a:ln>
                            <a:noFill/>
                          </a:ln>
                          <a:effectLst/>
                        </a:rPr>
                        <a:t>N =</a:t>
                      </a:r>
                      <a:endParaRPr kumimoji="0" lang="en-GB" altLang="lv-LV" sz="1000" b="0" u="none" strike="noStrike" cap="none" normalizeH="0" baseline="0" dirty="0">
                        <a:ln>
                          <a:noFill/>
                        </a:ln>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0"/>
                  </a:ext>
                </a:extLst>
              </a:tr>
              <a:tr h="310861">
                <a:tc vMerge="1">
                  <a:txBody>
                    <a:bodyPr/>
                    <a:lstStyle/>
                    <a:p>
                      <a:endParaRPr lang="lv-LV"/>
                    </a:p>
                  </a:txBody>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50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75</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100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200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300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400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500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600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700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800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900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1000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1100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anchor="ctr"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1 vai 99</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0.9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0.8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2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98</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0.8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4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96</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6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94</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5.4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a:ln>
                            <a:noFill/>
                          </a:ln>
                          <a:effectLst/>
                        </a:rPr>
                        <a:t>8 </a:t>
                      </a:r>
                      <a:r>
                        <a:rPr kumimoji="0" lang="lv-LV" altLang="lv-LV" sz="1000" b="1" u="none" strike="noStrike" cap="none" normalizeH="0" baseline="0">
                          <a:ln>
                            <a:noFill/>
                          </a:ln>
                          <a:effectLst/>
                        </a:rPr>
                        <a:t>vai </a:t>
                      </a:r>
                      <a:r>
                        <a:rPr kumimoji="0" lang="en-GB" altLang="lv-LV" sz="1000" b="1" u="none" strike="noStrike" cap="none" normalizeH="0" baseline="0">
                          <a:ln>
                            <a:noFill/>
                          </a:ln>
                          <a:effectLst/>
                        </a:rPr>
                        <a:t>92</a:t>
                      </a:r>
                      <a:endParaRPr kumimoji="0" lang="en-GB" altLang="lv-LV" sz="10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7.5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10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90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a:ln>
                            <a:noFill/>
                          </a:ln>
                          <a:effectLst/>
                        </a:rPr>
                        <a:t>12 </a:t>
                      </a:r>
                      <a:r>
                        <a:rPr kumimoji="0" lang="lv-LV" altLang="lv-LV" sz="1000" b="1" u="none" strike="noStrike" cap="none" normalizeH="0" baseline="0">
                          <a:ln>
                            <a:noFill/>
                          </a:ln>
                          <a:effectLst/>
                        </a:rPr>
                        <a:t>vai </a:t>
                      </a:r>
                      <a:r>
                        <a:rPr kumimoji="0" lang="en-GB" altLang="lv-LV" sz="1000" b="1" u="none" strike="noStrike" cap="none" normalizeH="0" baseline="0">
                          <a:ln>
                            <a:noFill/>
                          </a:ln>
                          <a:effectLst/>
                        </a:rPr>
                        <a:t>88</a:t>
                      </a:r>
                      <a:endParaRPr kumimoji="0" lang="en-GB" altLang="lv-LV" sz="10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7.4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15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85</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7.0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18 vai 82</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7.5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20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80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7.8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22 vai 78</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25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75</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28 vai 72</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8.8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30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70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5.2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b="1" u="none" strike="noStrike" cap="none" normalizeH="0" baseline="0" dirty="0">
                          <a:ln>
                            <a:noFill/>
                          </a:ln>
                          <a:effectLst/>
                        </a:rPr>
                        <a:t>32 vai 68</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12.9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6.5</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4.1</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2.8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35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65</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13.2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10.8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4.2</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rgbClr val="FF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40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60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13.6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11.1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9.6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6.8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5.5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4.8</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3.6</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3.4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3.2</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45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55</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13.8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5.6</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4.4</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4.0</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1" i="0" u="none" strike="noStrike" cap="none" normalizeH="0" baseline="0" dirty="0">
                        <a:ln>
                          <a:noFill/>
                        </a:ln>
                        <a:solidFill>
                          <a:srgbClr val="FF0000"/>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2.9</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168093">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en-GB" altLang="lv-LV" sz="1000" b="1" u="none" strike="noStrike" cap="none" normalizeH="0" baseline="0" dirty="0">
                          <a:ln>
                            <a:noFill/>
                          </a:ln>
                          <a:effectLst/>
                        </a:rPr>
                        <a:t>50 </a:t>
                      </a:r>
                      <a:r>
                        <a:rPr kumimoji="0" lang="lv-LV" altLang="lv-LV" sz="1000" b="1" u="none" strike="noStrike" cap="none" normalizeH="0" baseline="0" dirty="0">
                          <a:ln>
                            <a:noFill/>
                          </a:ln>
                          <a:effectLst/>
                        </a:rPr>
                        <a:t>vai </a:t>
                      </a:r>
                      <a:r>
                        <a:rPr kumimoji="0" lang="en-GB" altLang="lv-LV" sz="1000" b="1" u="none" strike="noStrike" cap="none" normalizeH="0" baseline="0" dirty="0">
                          <a:ln>
                            <a:noFill/>
                          </a:ln>
                          <a:effectLst/>
                        </a:rPr>
                        <a:t>50</a:t>
                      </a:r>
                      <a:endParaRPr kumimoji="0" lang="en-GB" altLang="lv-LV" sz="10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13.9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11.3</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9.8</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6.9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5.7</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4.9</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a:ln>
                            <a:noFill/>
                          </a:ln>
                          <a:effectLst/>
                        </a:rPr>
                        <a:t>4.4</a:t>
                      </a:r>
                      <a:endParaRPr kumimoji="0" lang="en-GB" altLang="lv-LV" sz="1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4.0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3.7</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3.5</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3.3</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3.1</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spcBef>
                          <a:spcPct val="20000"/>
                        </a:spcBef>
                        <a:buClr>
                          <a:schemeClr val="hlink"/>
                        </a:buClr>
                        <a:buSzPct val="80000"/>
                        <a:defRPr sz="2800" kern="1200">
                          <a:solidFill>
                            <a:schemeClr val="tx1"/>
                          </a:solidFill>
                          <a:effectLst>
                            <a:outerShdw blurRad="38100" dist="38100" dir="2700000" algn="tl">
                              <a:srgbClr val="C0C0C0"/>
                            </a:outerShdw>
                          </a:effectLst>
                          <a:latin typeface="Tahoma" panose="020B0604030504040204" pitchFamily="34" charset="0"/>
                        </a:defRPr>
                      </a:lvl1pPr>
                      <a:lvl2pPr marL="742950" indent="-285750" algn="l" defTabSz="914400" rtl="0" eaLnBrk="1" latinLnBrk="0" hangingPunct="1">
                        <a:spcBef>
                          <a:spcPct val="20000"/>
                        </a:spcBef>
                        <a:buClr>
                          <a:schemeClr val="folHlink"/>
                        </a:buClr>
                        <a:buFont typeface="Wingdings" panose="05000000000000000000" pitchFamily="2" charset="2"/>
                        <a:defRPr sz="2400" kern="1200">
                          <a:solidFill>
                            <a:schemeClr val="tx1"/>
                          </a:solidFill>
                          <a:effectLst>
                            <a:outerShdw blurRad="38100" dist="38100" dir="2700000" algn="tl">
                              <a:srgbClr val="C0C0C0"/>
                            </a:outerShdw>
                          </a:effectLst>
                          <a:latin typeface="Tahoma" panose="020B0604030504040204" pitchFamily="34" charset="0"/>
                        </a:defRPr>
                      </a:lvl2pPr>
                      <a:lvl3pPr marL="1143000" indent="-228600" algn="l" defTabSz="914400" rtl="0" eaLnBrk="1" latinLnBrk="0" hangingPunct="1">
                        <a:spcBef>
                          <a:spcPct val="20000"/>
                        </a:spcBef>
                        <a:buClr>
                          <a:schemeClr val="hlink"/>
                        </a:buClr>
                        <a:buSzPct val="80000"/>
                        <a:defRPr sz="2000" kern="1200">
                          <a:solidFill>
                            <a:schemeClr val="tx1"/>
                          </a:solidFill>
                          <a:effectLst>
                            <a:outerShdw blurRad="38100" dist="38100" dir="2700000" algn="tl">
                              <a:srgbClr val="C0C0C0"/>
                            </a:outerShdw>
                          </a:effectLst>
                          <a:latin typeface="Tahoma" panose="020B0604030504040204" pitchFamily="34" charset="0"/>
                        </a:defRPr>
                      </a:lvl3pPr>
                      <a:lvl4pPr marL="1600200" indent="-228600" algn="l" defTabSz="914400" rtl="0" eaLnBrk="1" latinLnBrk="0" hangingPunct="1">
                        <a:spcBef>
                          <a:spcPct val="20000"/>
                        </a:spcBef>
                        <a:buClr>
                          <a:schemeClr val="folHlink"/>
                        </a:buClr>
                        <a:buFont typeface="Wingdings" panose="05000000000000000000" pitchFamily="2" charset="2"/>
                        <a:defRPr sz="1800" kern="1200">
                          <a:solidFill>
                            <a:schemeClr val="tx1"/>
                          </a:solidFill>
                          <a:effectLst>
                            <a:outerShdw blurRad="38100" dist="38100" dir="2700000" algn="tl">
                              <a:srgbClr val="C0C0C0"/>
                            </a:outerShdw>
                          </a:effectLst>
                          <a:latin typeface="Tahoma" panose="020B0604030504040204" pitchFamily="34" charset="0"/>
                        </a:defRPr>
                      </a:lvl4pPr>
                      <a:lvl5pPr marL="2057400" indent="-228600" algn="l" defTabSz="914400" rtl="0" eaLnBrk="1" latinLnBrk="0" hangingPunct="1">
                        <a:spcBef>
                          <a:spcPct val="20000"/>
                        </a:spcBef>
                        <a:buClr>
                          <a:schemeClr val="hlink"/>
                        </a:buClr>
                        <a:buSzPct val="80000"/>
                        <a:defRPr sz="1800" kern="1200">
                          <a:solidFill>
                            <a:schemeClr val="tx1"/>
                          </a:solidFill>
                          <a:effectLst>
                            <a:outerShdw blurRad="38100" dist="38100" dir="2700000" algn="tl">
                              <a:srgbClr val="C0C0C0"/>
                            </a:outerShdw>
                          </a:effectLst>
                          <a:latin typeface="Tahoma" panose="020B0604030504040204" pitchFamily="34" charset="0"/>
                        </a:defRPr>
                      </a:lvl5pPr>
                      <a:lvl6pPr marL="25146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6pPr>
                      <a:lvl7pPr marL="29718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7pPr>
                      <a:lvl8pPr marL="34290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8pPr>
                      <a:lvl9pPr marL="3886200" indent="-228600" algn="l" defTabSz="914400" rtl="0" eaLnBrk="1" fontAlgn="base" latinLnBrk="0" hangingPunct="1">
                        <a:spcBef>
                          <a:spcPct val="20000"/>
                        </a:spcBef>
                        <a:spcAft>
                          <a:spcPct val="0"/>
                        </a:spcAft>
                        <a:buClr>
                          <a:schemeClr val="hlink"/>
                        </a:buClr>
                        <a:buSzPct val="80000"/>
                        <a:buFont typeface="Arial" panose="020B0604020202020204" pitchFamily="34" charset="0"/>
                        <a:defRPr sz="1800" kern="1200">
                          <a:solidFill>
                            <a:schemeClr val="tx1"/>
                          </a:solidFill>
                          <a:effectLst>
                            <a:outerShdw blurRad="38100" dist="38100" dir="2700000" algn="tl">
                              <a:srgbClr val="C0C0C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1"/>
                        </a:buClr>
                        <a:buSzPct val="80000"/>
                        <a:buFontTx/>
                        <a:buNone/>
                        <a:tabLst/>
                      </a:pPr>
                      <a:r>
                        <a:rPr kumimoji="0" lang="lv-LV" altLang="lv-LV" sz="1000" u="none" strike="noStrike" cap="none" normalizeH="0" baseline="0" dirty="0">
                          <a:ln>
                            <a:noFill/>
                          </a:ln>
                          <a:effectLst/>
                        </a:rPr>
                        <a:t>3.0</a:t>
                      </a:r>
                      <a:endParaRPr kumimoji="0" lang="en-GB" altLang="lv-LV"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bl>
          </a:graphicData>
        </a:graphic>
      </p:graphicFrame>
      <p:sp>
        <p:nvSpPr>
          <p:cNvPr id="5" name="Rectangle 6">
            <a:extLst>
              <a:ext uri="{FF2B5EF4-FFF2-40B4-BE49-F238E27FC236}">
                <a16:creationId xmlns:a16="http://schemas.microsoft.com/office/drawing/2014/main" id="{2ABAD2F4-D76E-41F9-B5BA-B631008E9453}"/>
              </a:ext>
            </a:extLst>
          </p:cNvPr>
          <p:cNvSpPr>
            <a:spLocks noChangeArrowheads="1"/>
          </p:cNvSpPr>
          <p:nvPr/>
        </p:nvSpPr>
        <p:spPr bwMode="auto">
          <a:xfrm>
            <a:off x="373224" y="5671059"/>
            <a:ext cx="8584164"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defTabSz="914400" eaLnBrk="0" hangingPunct="0"/>
            <a:r>
              <a:rPr lang="lv-LV" altLang="lv-LV" sz="1000" dirty="0">
                <a:solidFill>
                  <a:prstClr val="black"/>
                </a:solidFill>
                <a:cs typeface="Arial" panose="020B0604020202020204" pitchFamily="34" charset="0"/>
              </a:rPr>
              <a:t>Lai noteiktu statistisko mērījuma kļūdu, ir jāzina respondentu skaits attiecīgajā grupā un rezultāts procentos. Izmantojot šos lielumus, tabulas attiecīgajā iedaļā var atrast statistiskās mērījuma kļūdas robežas + / - procentos ar </a:t>
            </a:r>
            <a:r>
              <a:rPr lang="lv-LV" altLang="lv-LV" sz="1000" b="1" dirty="0">
                <a:solidFill>
                  <a:prstClr val="black"/>
                </a:solidFill>
                <a:cs typeface="Arial" panose="020B0604020202020204" pitchFamily="34" charset="0"/>
              </a:rPr>
              <a:t>95% varbūtību.</a:t>
            </a:r>
          </a:p>
        </p:txBody>
      </p:sp>
    </p:spTree>
    <p:extLst>
      <p:ext uri="{BB962C8B-B14F-4D97-AF65-F5344CB8AC3E}">
        <p14:creationId xmlns:p14="http://schemas.microsoft.com/office/powerpoint/2010/main" val="1575197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2">
            <a:extLst>
              <a:ext uri="{FF2B5EF4-FFF2-40B4-BE49-F238E27FC236}">
                <a16:creationId xmlns:a16="http://schemas.microsoft.com/office/drawing/2014/main" id="{0244E75D-4791-4408-A69B-3F1540EE4C35}"/>
              </a:ext>
            </a:extLst>
          </p:cNvPr>
          <p:cNvSpPr txBox="1">
            <a:spLocks noChangeArrowheads="1"/>
          </p:cNvSpPr>
          <p:nvPr/>
        </p:nvSpPr>
        <p:spPr bwMode="auto">
          <a:xfrm>
            <a:off x="585769" y="4020521"/>
            <a:ext cx="56896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latinLnBrk="1"/>
            <a:r>
              <a:rPr lang="lv-LV" altLang="lv-LV" sz="1400" dirty="0"/>
              <a:t>Projekta darba grupa: Arnis Kaktiņš, Māra Alksne</a:t>
            </a:r>
            <a:br>
              <a:rPr lang="lv-LV" altLang="lv-LV" sz="1400" dirty="0"/>
            </a:br>
            <a:r>
              <a:rPr lang="lv-LV" altLang="lv-LV" sz="1400" dirty="0"/>
              <a:t>Par lauka darba norisi atbildīgās: </a:t>
            </a:r>
            <a:r>
              <a:rPr lang="fi-FI" sz="1400" dirty="0"/>
              <a:t>Santa Tiona, Santa Šervele</a:t>
            </a:r>
            <a:endParaRPr lang="en-GB" altLang="lv-LV" sz="1400" dirty="0">
              <a:cs typeface="Times New Roman" panose="02020603050405020304" pitchFamily="18" charset="0"/>
            </a:endParaRPr>
          </a:p>
          <a:p>
            <a:pPr latinLnBrk="1"/>
            <a:r>
              <a:rPr lang="lv-LV" altLang="lv-LV" sz="1400" dirty="0"/>
              <a:t>Datu masīvu veidoja: </a:t>
            </a:r>
            <a:r>
              <a:rPr lang="lv-LV" sz="1400" dirty="0"/>
              <a:t>Liene Līvmane</a:t>
            </a:r>
            <a:endParaRPr lang="lv-LV" altLang="lv-LV" sz="1400" dirty="0">
              <a:ea typeface="Gulim" panose="020B0600000101010101" pitchFamily="34" charset="-127"/>
            </a:endParaRPr>
          </a:p>
          <a:p>
            <a:pPr eaLnBrk="1" latinLnBrk="1" hangingPunct="1"/>
            <a:br>
              <a:rPr lang="lv-LV" altLang="lv-LV" sz="1400" b="1" dirty="0"/>
            </a:br>
            <a:br>
              <a:rPr lang="lv-LV" altLang="lv-LV" sz="1400" b="1" dirty="0"/>
            </a:br>
            <a:r>
              <a:rPr lang="en-US" altLang="lv-LV" sz="1400" b="1" u="sng" dirty="0"/>
              <a:t>SKDS</a:t>
            </a:r>
            <a:r>
              <a:rPr lang="en-US" altLang="lv-LV" sz="1400" dirty="0"/>
              <a:t> 	</a:t>
            </a:r>
            <a:br>
              <a:rPr lang="en-US" altLang="lv-LV" sz="1400" dirty="0"/>
            </a:br>
            <a:r>
              <a:rPr lang="lv-LV" altLang="lv-LV" sz="1400" dirty="0"/>
              <a:t>tirgus un sabiedriskās domas pētījumu centrs</a:t>
            </a:r>
            <a:br>
              <a:rPr lang="en-US" altLang="lv-LV" sz="1400" dirty="0"/>
            </a:br>
            <a:r>
              <a:rPr lang="en-US" altLang="lv-LV" sz="1400" dirty="0" err="1"/>
              <a:t>Bazn</a:t>
            </a:r>
            <a:r>
              <a:rPr lang="lv-LV" altLang="lv-LV" sz="1400" dirty="0"/>
              <a:t>ī</a:t>
            </a:r>
            <a:r>
              <a:rPr lang="en-US" altLang="lv-LV" sz="1400" dirty="0" err="1"/>
              <a:t>cas</a:t>
            </a:r>
            <a:r>
              <a:rPr lang="en-US" altLang="lv-LV" sz="1400" dirty="0"/>
              <a:t> </a:t>
            </a:r>
            <a:r>
              <a:rPr lang="lv-LV" altLang="lv-LV" sz="1400" dirty="0"/>
              <a:t>iela </a:t>
            </a:r>
            <a:r>
              <a:rPr lang="en-US" altLang="lv-LV" sz="1400" dirty="0"/>
              <a:t>32-2, R</a:t>
            </a:r>
            <a:r>
              <a:rPr lang="lv-LV" altLang="lv-LV" sz="1400" dirty="0"/>
              <a:t>ī</a:t>
            </a:r>
            <a:r>
              <a:rPr lang="en-US" altLang="lv-LV" sz="1400" dirty="0" err="1"/>
              <a:t>ga</a:t>
            </a:r>
            <a:r>
              <a:rPr lang="en-US" altLang="lv-LV" sz="1400" dirty="0"/>
              <a:t>, </a:t>
            </a:r>
            <a:r>
              <a:rPr lang="en-US" altLang="lv-LV" sz="1400" dirty="0" err="1"/>
              <a:t>Latvi</a:t>
            </a:r>
            <a:r>
              <a:rPr lang="lv-LV" altLang="lv-LV" sz="1400" dirty="0"/>
              <a:t>j</a:t>
            </a:r>
            <a:r>
              <a:rPr lang="en-US" altLang="lv-LV" sz="1400" dirty="0"/>
              <a:t>a, LV-1010 </a:t>
            </a:r>
            <a:br>
              <a:rPr lang="en-US" altLang="lv-LV" sz="1400" dirty="0"/>
            </a:br>
            <a:r>
              <a:rPr lang="lv-LV" altLang="lv-LV" sz="1400" dirty="0"/>
              <a:t>Tālr.</a:t>
            </a:r>
            <a:r>
              <a:rPr lang="en-US" altLang="lv-LV" sz="1400" dirty="0"/>
              <a:t>: +371 </a:t>
            </a:r>
            <a:r>
              <a:rPr lang="lv-LV" altLang="lv-LV" sz="1400" dirty="0"/>
              <a:t>6</a:t>
            </a:r>
            <a:r>
              <a:rPr lang="en-US" altLang="lv-LV" sz="1400" dirty="0"/>
              <a:t>7 312 876, </a:t>
            </a:r>
            <a:r>
              <a:rPr lang="lv-LV" altLang="lv-LV" sz="1400" dirty="0"/>
              <a:t>e</a:t>
            </a:r>
            <a:r>
              <a:rPr lang="fr-FR" altLang="lv-LV" sz="1400" dirty="0"/>
              <a:t>-</a:t>
            </a:r>
            <a:r>
              <a:rPr lang="lv-LV" altLang="lv-LV" sz="1400" dirty="0"/>
              <a:t>pasts</a:t>
            </a:r>
            <a:r>
              <a:rPr lang="fr-FR" altLang="lv-LV" sz="1400" dirty="0"/>
              <a:t>: </a:t>
            </a:r>
            <a:r>
              <a:rPr lang="lv-LV" altLang="lv-LV" sz="1400" dirty="0"/>
              <a:t>skds@skds.lv</a:t>
            </a:r>
            <a:br>
              <a:rPr lang="lv-LV" altLang="lv-LV" sz="1400" dirty="0"/>
            </a:br>
            <a:r>
              <a:rPr lang="lv-LV" altLang="lv-LV" sz="1400" dirty="0"/>
              <a:t>www.skds.lv</a:t>
            </a:r>
          </a:p>
          <a:p>
            <a:pPr eaLnBrk="1" latinLnBrk="1" hangingPunct="1"/>
            <a:endParaRPr lang="lv-LV" altLang="lv-LV" sz="1400" dirty="0"/>
          </a:p>
          <a:p>
            <a:pPr eaLnBrk="1" latinLnBrk="1" hangingPunct="1"/>
            <a:endParaRPr lang="lv-LV" altLang="lv-LV" sz="1400" dirty="0"/>
          </a:p>
        </p:txBody>
      </p:sp>
    </p:spTree>
    <p:extLst>
      <p:ext uri="{BB962C8B-B14F-4D97-AF65-F5344CB8AC3E}">
        <p14:creationId xmlns:p14="http://schemas.microsoft.com/office/powerpoint/2010/main" val="334485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a:extLst>
              <a:ext uri="{FF2B5EF4-FFF2-40B4-BE49-F238E27FC236}">
                <a16:creationId xmlns:a16="http://schemas.microsoft.com/office/drawing/2014/main" id="{40EEF404-B371-40DD-8A2B-8763FFA7E2C7}"/>
              </a:ext>
            </a:extLst>
          </p:cNvPr>
          <p:cNvSpPr>
            <a:spLocks noGrp="1"/>
          </p:cNvSpPr>
          <p:nvPr>
            <p:ph type="title" idx="4294967295"/>
          </p:nvPr>
        </p:nvSpPr>
        <p:spPr>
          <a:xfrm>
            <a:off x="0" y="395288"/>
            <a:ext cx="9144000" cy="720725"/>
          </a:xfrm>
        </p:spPr>
        <p:txBody>
          <a:bodyPr/>
          <a:lstStyle/>
          <a:p>
            <a:pPr algn="ctr" eaLnBrk="1" hangingPunct="1"/>
            <a:r>
              <a:rPr lang="lv-LV" altLang="ko-KR" sz="2800" dirty="0">
                <a:latin typeface="Arial" panose="020B0604020202020204" pitchFamily="34" charset="0"/>
                <a:cs typeface="Arial" panose="020B0604020202020204" pitchFamily="34" charset="0"/>
              </a:rPr>
              <a:t>Saturs</a:t>
            </a:r>
            <a:endParaRPr lang="ko-KR" altLang="en-US" sz="2800"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041EA368-2792-4C98-B6E7-B238AB469753}"/>
              </a:ext>
            </a:extLst>
          </p:cNvPr>
          <p:cNvSpPr txBox="1">
            <a:spLocks/>
          </p:cNvSpPr>
          <p:nvPr/>
        </p:nvSpPr>
        <p:spPr>
          <a:xfrm>
            <a:off x="1120475" y="1443008"/>
            <a:ext cx="7055042" cy="3990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074738">
              <a:lnSpc>
                <a:spcPct val="150000"/>
              </a:lnSpc>
              <a:spcBef>
                <a:spcPct val="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Pētījuma apraksts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3</a:t>
            </a:r>
            <a:endParaRPr lang="en-US" altLang="lv-LV" sz="1500" dirty="0">
              <a:latin typeface="Arial" panose="020B0604020202020204" pitchFamily="34" charset="0"/>
              <a:ea typeface="맑은 고딕" panose="020B0503020000020004" pitchFamily="34" charset="-127"/>
              <a:cs typeface="Arial" panose="020B0604020202020204" pitchFamily="34" charset="0"/>
            </a:endParaRPr>
          </a:p>
          <a:p>
            <a:pPr marL="0" indent="0" defTabSz="1612900">
              <a:lnSpc>
                <a:spcPct val="150000"/>
              </a:lnSpc>
              <a:spcBef>
                <a:spcPts val="6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Respondentu sociāli demogrāfiskais profils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4</a:t>
            </a:r>
          </a:p>
          <a:p>
            <a:pPr marL="0" indent="0" defTabSz="3227388">
              <a:lnSpc>
                <a:spcPct val="150000"/>
              </a:lnSpc>
              <a:spcBef>
                <a:spcPts val="6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Galvenie secinājumi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5</a:t>
            </a:r>
          </a:p>
          <a:p>
            <a:pPr marL="0" indent="0" defTabSz="1074738">
              <a:lnSpc>
                <a:spcPct val="150000"/>
              </a:lnSpc>
              <a:spcBef>
                <a:spcPts val="6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Galvenie rezultāti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7</a:t>
            </a:r>
          </a:p>
          <a:p>
            <a:pPr marL="0" indent="0" defTabSz="1060450">
              <a:lnSpc>
                <a:spcPct val="150000"/>
              </a:lnSpc>
              <a:spcBef>
                <a:spcPts val="600"/>
              </a:spcBef>
              <a:buFont typeface="Arial" panose="020B0604020202020204" pitchFamily="34" charset="0"/>
              <a:buNone/>
              <a:tabLst>
                <a:tab pos="1477963" algn="l"/>
                <a:tab pos="2959100" algn="l"/>
                <a:tab pos="6362700"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Pielikums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14</a:t>
            </a:r>
          </a:p>
          <a:p>
            <a:pPr marL="354013" indent="0" defTabSz="1060450">
              <a:lnSpc>
                <a:spcPct val="150000"/>
              </a:lnSpc>
              <a:spcBef>
                <a:spcPts val="0"/>
              </a:spcBef>
              <a:buFont typeface="Arial" panose="020B0604020202020204" pitchFamily="34" charset="0"/>
              <a:buNone/>
              <a:tabLst>
                <a:tab pos="1477963" algn="l"/>
                <a:tab pos="2959100" algn="l"/>
                <a:tab pos="6362700"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Aptaujas anketa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15</a:t>
            </a:r>
          </a:p>
          <a:p>
            <a:pPr marL="354013" indent="0" defTabSz="1060450">
              <a:lnSpc>
                <a:spcPct val="150000"/>
              </a:lnSpc>
              <a:spcBef>
                <a:spcPts val="0"/>
              </a:spcBef>
              <a:buFont typeface="Arial" panose="020B0604020202020204" pitchFamily="34" charset="0"/>
              <a:buNone/>
              <a:tabLst>
                <a:tab pos="1477963" algn="l"/>
                <a:tab pos="2959100" algn="l"/>
                <a:tab pos="6362700"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Statistiskās kļūdas novērtēšanas tabula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16</a:t>
            </a:r>
          </a:p>
          <a:p>
            <a:pPr marL="0" indent="0" defTabSz="1060450">
              <a:lnSpc>
                <a:spcPct val="150000"/>
              </a:lnSpc>
              <a:spcBef>
                <a:spcPts val="600"/>
              </a:spcBef>
              <a:buFont typeface="Arial" panose="020B0604020202020204" pitchFamily="34" charset="0"/>
              <a:buNone/>
              <a:tabLst>
                <a:tab pos="1477963" algn="l"/>
                <a:tab pos="2959100" algn="l"/>
                <a:tab pos="6362700" algn="l"/>
              </a:tabLst>
            </a:pPr>
            <a:endParaRPr lang="lv-LV" altLang="lv-LV" sz="1500" dirty="0">
              <a:latin typeface="Arial" panose="020B0604020202020204" pitchFamily="34" charset="0"/>
              <a:ea typeface="맑은 고딕" panose="020B0503020000020004" pitchFamily="34" charset="-127"/>
              <a:cs typeface="Arial" panose="020B0604020202020204" pitchFamily="34" charset="0"/>
            </a:endParaRPr>
          </a:p>
          <a:p>
            <a:pPr marL="0" indent="0" defTabSz="806054">
              <a:lnSpc>
                <a:spcPct val="150000"/>
              </a:lnSpc>
              <a:spcBef>
                <a:spcPct val="0"/>
              </a:spcBef>
              <a:buFont typeface="Arial" panose="020B0604020202020204" pitchFamily="34" charset="0"/>
              <a:buNone/>
              <a:tabLst>
                <a:tab pos="1478756" algn="l"/>
              </a:tabLst>
            </a:pPr>
            <a:endParaRPr lang="lv-LV" altLang="lv-LV" sz="1600" dirty="0">
              <a:latin typeface="Arial" panose="020B0604020202020204" pitchFamily="34" charset="0"/>
              <a:ea typeface="맑은 고딕" panose="020B0503020000020004" pitchFamily="34" charset="-127"/>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a:extLst>
              <a:ext uri="{FF2B5EF4-FFF2-40B4-BE49-F238E27FC236}">
                <a16:creationId xmlns:a16="http://schemas.microsoft.com/office/drawing/2014/main" id="{50B93BDD-D2D8-4DD7-AA96-DBF242D09077}"/>
              </a:ext>
            </a:extLst>
          </p:cNvPr>
          <p:cNvSpPr>
            <a:spLocks noGrp="1"/>
          </p:cNvSpPr>
          <p:nvPr>
            <p:ph type="title" idx="4294967295"/>
          </p:nvPr>
        </p:nvSpPr>
        <p:spPr>
          <a:xfrm>
            <a:off x="741633" y="461728"/>
            <a:ext cx="6669088" cy="596900"/>
          </a:xfrm>
        </p:spPr>
        <p:txBody>
          <a:bodyPr>
            <a:normAutofit/>
          </a:bodyPr>
          <a:lstStyle/>
          <a:p>
            <a:pPr eaLnBrk="1" hangingPunct="1"/>
            <a:r>
              <a:rPr lang="lv-LV" altLang="ko-KR" sz="2400" dirty="0">
                <a:latin typeface="Arial" panose="020B0604020202020204" pitchFamily="34" charset="0"/>
                <a:cs typeface="Arial" panose="020B0604020202020204" pitchFamily="34" charset="0"/>
              </a:rPr>
              <a:t>Pētījuma apraksts</a:t>
            </a:r>
            <a:endParaRPr lang="ko-KR" altLang="en-US" sz="2400" dirty="0">
              <a:latin typeface="Arial" panose="020B0604020202020204" pitchFamily="34" charset="0"/>
              <a:cs typeface="Arial" panose="020B0604020202020204" pitchFamily="34" charset="0"/>
            </a:endParaRPr>
          </a:p>
        </p:txBody>
      </p:sp>
      <p:sp>
        <p:nvSpPr>
          <p:cNvPr id="9219" name="Content Placeholder 5">
            <a:extLst>
              <a:ext uri="{FF2B5EF4-FFF2-40B4-BE49-F238E27FC236}">
                <a16:creationId xmlns:a16="http://schemas.microsoft.com/office/drawing/2014/main" id="{0FE5061A-C949-44A4-8D5B-24518C23336A}"/>
              </a:ext>
            </a:extLst>
          </p:cNvPr>
          <p:cNvSpPr>
            <a:spLocks noGrp="1"/>
          </p:cNvSpPr>
          <p:nvPr>
            <p:ph idx="4294967295"/>
          </p:nvPr>
        </p:nvSpPr>
        <p:spPr>
          <a:xfrm>
            <a:off x="732579" y="1252923"/>
            <a:ext cx="7693025" cy="4908550"/>
          </a:xfrm>
        </p:spPr>
        <p:txBody>
          <a:bodyPr>
            <a:noAutofit/>
          </a:bodyPr>
          <a:lstStyle/>
          <a:p>
            <a:pPr>
              <a:lnSpc>
                <a:spcPct val="80000"/>
              </a:lnSpc>
              <a:spcBef>
                <a:spcPct val="25000"/>
              </a:spcBef>
              <a:buFont typeface="Arial" panose="020B0604020202020204" pitchFamily="34" charset="0"/>
              <a:buNone/>
              <a:defRPr/>
            </a:pPr>
            <a:r>
              <a:rPr lang="lv-LV" altLang="lv-LV" sz="1400" b="1" dirty="0">
                <a:solidFill>
                  <a:srgbClr val="E18805"/>
                </a:solidFill>
                <a:latin typeface="Arial" panose="020B0604020202020204" pitchFamily="34" charset="0"/>
                <a:cs typeface="Arial" panose="020B0604020202020204" pitchFamily="34" charset="0"/>
              </a:rPr>
              <a:t>Pētījuma veicējs:</a:t>
            </a:r>
            <a:r>
              <a:rPr lang="lv-LV" altLang="lv-LV" sz="1400" b="1" dirty="0">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tirgus un sabiedriskās domas pētījumu centrs SKDS</a:t>
            </a:r>
          </a:p>
          <a:p>
            <a:pPr>
              <a:lnSpc>
                <a:spcPct val="80000"/>
              </a:lnSpc>
              <a:spcBef>
                <a:spcPct val="2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a:lnSpc>
                <a:spcPct val="80000"/>
              </a:lnSpc>
              <a:spcBef>
                <a:spcPct val="25000"/>
              </a:spcBef>
              <a:buFont typeface="Arial" panose="020B0604020202020204" pitchFamily="34" charset="0"/>
              <a:buNone/>
              <a:defRPr/>
            </a:pPr>
            <a:r>
              <a:rPr lang="lv-LV" altLang="lv-LV" sz="1400" b="1" dirty="0">
                <a:solidFill>
                  <a:srgbClr val="E18805"/>
                </a:solidFill>
                <a:latin typeface="Arial" panose="020B0604020202020204" pitchFamily="34" charset="0"/>
                <a:cs typeface="Arial" panose="020B0604020202020204" pitchFamily="34" charset="0"/>
              </a:rPr>
              <a:t>Mērķa grupa:</a:t>
            </a:r>
            <a:r>
              <a:rPr lang="lv-LV" altLang="lv-LV" sz="1400" b="1" dirty="0">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Latvijas iedzīvotāji vecumā no 18 līdz 75 gadiem </a:t>
            </a:r>
          </a:p>
          <a:p>
            <a:pPr>
              <a:lnSpc>
                <a:spcPct val="80000"/>
              </a:lnSpc>
              <a:spcBef>
                <a:spcPct val="3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a:lnSpc>
                <a:spcPct val="80000"/>
              </a:lnSpc>
              <a:spcBef>
                <a:spcPct val="25000"/>
              </a:spcBef>
              <a:buFont typeface="Arial" panose="020B0604020202020204" pitchFamily="34" charset="0"/>
              <a:buNone/>
              <a:defRPr/>
            </a:pPr>
            <a:r>
              <a:rPr lang="lv-LV" altLang="lv-LV" sz="1400" b="1" dirty="0">
                <a:solidFill>
                  <a:srgbClr val="E18805"/>
                </a:solidFill>
                <a:latin typeface="Arial" panose="020B0604020202020204" pitchFamily="34" charset="0"/>
                <a:cs typeface="Arial" panose="020B0604020202020204" pitchFamily="34" charset="0"/>
              </a:rPr>
              <a:t>Aptaujas metode:</a:t>
            </a:r>
            <a:r>
              <a:rPr lang="lv-LV" altLang="lv-LV" sz="1400" b="1" dirty="0">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Tiešās intervijas respondentu dzīvesvietās</a:t>
            </a:r>
          </a:p>
          <a:p>
            <a:pPr>
              <a:lnSpc>
                <a:spcPct val="80000"/>
              </a:lnSpc>
              <a:spcBef>
                <a:spcPct val="2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a:lnSpc>
                <a:spcPct val="80000"/>
              </a:lnSpc>
              <a:spcBef>
                <a:spcPct val="25000"/>
              </a:spcBef>
              <a:buNone/>
              <a:defRPr/>
            </a:pPr>
            <a:r>
              <a:rPr lang="lv-LV" altLang="lv-LV" sz="1400" b="1" dirty="0">
                <a:solidFill>
                  <a:srgbClr val="E18805"/>
                </a:solidFill>
                <a:latin typeface="Arial" panose="020B0604020202020204" pitchFamily="34" charset="0"/>
                <a:cs typeface="Arial" panose="020B0604020202020204" pitchFamily="34" charset="0"/>
              </a:rPr>
              <a:t>Izlases apjoms:</a:t>
            </a:r>
            <a:r>
              <a:rPr lang="lv-LV" altLang="lv-LV" sz="1400" b="1" dirty="0">
                <a:solidFill>
                  <a:srgbClr val="3B5F3D"/>
                </a:solidFill>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1007 respondenti (ģenerālkopums: 1538 tūkst. cilv.)</a:t>
            </a:r>
          </a:p>
          <a:p>
            <a:pPr>
              <a:lnSpc>
                <a:spcPct val="80000"/>
              </a:lnSpc>
              <a:spcBef>
                <a:spcPct val="3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marL="0" indent="0">
              <a:spcBef>
                <a:spcPts val="0"/>
              </a:spcBef>
              <a:buNone/>
              <a:defRPr/>
            </a:pPr>
            <a:r>
              <a:rPr lang="lv-LV" altLang="lv-LV" sz="1400" b="1" dirty="0">
                <a:solidFill>
                  <a:srgbClr val="E18805"/>
                </a:solidFill>
                <a:latin typeface="Arial" panose="020B0604020202020204" pitchFamily="34" charset="0"/>
                <a:cs typeface="Arial" panose="020B0604020202020204" pitchFamily="34" charset="0"/>
              </a:rPr>
              <a:t>Izlases metode:</a:t>
            </a:r>
            <a:r>
              <a:rPr lang="lv-LV" altLang="lv-LV" sz="1400" dirty="0">
                <a:latin typeface="Arial" panose="020B0604020202020204" pitchFamily="34" charset="0"/>
                <a:cs typeface="Arial" panose="020B0604020202020204" pitchFamily="34" charset="0"/>
              </a:rPr>
              <a:t> Stratificētā nejaušā izlase</a:t>
            </a:r>
          </a:p>
          <a:p>
            <a:pPr>
              <a:lnSpc>
                <a:spcPct val="80000"/>
              </a:lnSpc>
              <a:spcBef>
                <a:spcPct val="3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a:lnSpc>
                <a:spcPct val="80000"/>
              </a:lnSpc>
              <a:spcBef>
                <a:spcPct val="25000"/>
              </a:spcBef>
              <a:buFont typeface="Arial" panose="020B0604020202020204" pitchFamily="34" charset="0"/>
              <a:buNone/>
              <a:defRPr/>
            </a:pPr>
            <a:r>
              <a:rPr lang="lv-LV" altLang="lv-LV" sz="1400" b="1" dirty="0">
                <a:solidFill>
                  <a:srgbClr val="E18805"/>
                </a:solidFill>
                <a:latin typeface="Arial" panose="020B0604020202020204" pitchFamily="34" charset="0"/>
                <a:cs typeface="Arial" panose="020B0604020202020204" pitchFamily="34" charset="0"/>
              </a:rPr>
              <a:t>Ģeogrāfiskais pārklājums:</a:t>
            </a:r>
            <a:r>
              <a:rPr lang="lv-LV" altLang="lv-LV" sz="1400" b="1" dirty="0">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visa Latvija (124 izlases punkti)</a:t>
            </a:r>
          </a:p>
          <a:p>
            <a:pPr>
              <a:lnSpc>
                <a:spcPct val="80000"/>
              </a:lnSpc>
              <a:spcBef>
                <a:spcPct val="3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a:lnSpc>
                <a:spcPct val="80000"/>
              </a:lnSpc>
              <a:spcBef>
                <a:spcPct val="25000"/>
              </a:spcBef>
              <a:buNone/>
              <a:defRPr/>
            </a:pPr>
            <a:r>
              <a:rPr lang="lv-LV" altLang="lv-LV" sz="1400" b="1" dirty="0">
                <a:solidFill>
                  <a:srgbClr val="E18805"/>
                </a:solidFill>
                <a:latin typeface="Arial" panose="020B0604020202020204" pitchFamily="34" charset="0"/>
                <a:cs typeface="Arial" panose="020B0604020202020204" pitchFamily="34" charset="0"/>
              </a:rPr>
              <a:t>Aptaujas veikšanas laiks:</a:t>
            </a:r>
            <a:r>
              <a:rPr lang="lv-LV" altLang="lv-LV" sz="1400" b="1" dirty="0">
                <a:latin typeface="Arial" panose="020B0604020202020204" pitchFamily="34" charset="0"/>
                <a:cs typeface="Arial" panose="020B0604020202020204" pitchFamily="34" charset="0"/>
              </a:rPr>
              <a:t> </a:t>
            </a:r>
            <a:r>
              <a:rPr lang="lv-LV" sz="1400" dirty="0">
                <a:latin typeface="Arial" panose="020B0604020202020204" pitchFamily="34" charset="0"/>
                <a:cs typeface="Arial" panose="020B0604020202020204" pitchFamily="34" charset="0"/>
              </a:rPr>
              <a:t>30.11.2019. līdz 11.12.2019.</a:t>
            </a:r>
          </a:p>
          <a:p>
            <a:pPr>
              <a:lnSpc>
                <a:spcPct val="80000"/>
              </a:lnSpc>
              <a:spcBef>
                <a:spcPct val="25000"/>
              </a:spcBef>
              <a:buFont typeface="Arial" panose="020B0604020202020204" pitchFamily="34" charset="0"/>
              <a:buNone/>
              <a:defRPr/>
            </a:pPr>
            <a:endParaRPr lang="lv-LV" altLang="lv-LV" sz="1400" dirty="0">
              <a:latin typeface="Arial" panose="020B0604020202020204" pitchFamily="34" charset="0"/>
              <a:cs typeface="Arial" panose="020B0604020202020204" pitchFamily="34" charset="0"/>
            </a:endParaRPr>
          </a:p>
          <a:p>
            <a:pPr marL="0" indent="0">
              <a:spcBef>
                <a:spcPct val="25000"/>
              </a:spcBef>
              <a:buNone/>
              <a:defRPr/>
            </a:pPr>
            <a:r>
              <a:rPr lang="lv-LV" altLang="lv-LV" sz="1400" b="1" dirty="0">
                <a:solidFill>
                  <a:srgbClr val="E18805"/>
                </a:solidFill>
                <a:latin typeface="Arial" panose="020B0604020202020204" pitchFamily="34" charset="0"/>
                <a:cs typeface="Arial" panose="020B0604020202020204" pitchFamily="34" charset="0"/>
              </a:rPr>
              <a:t>Datu svēršana:</a:t>
            </a:r>
            <a:r>
              <a:rPr lang="lv-LV" altLang="lv-LV" sz="1400" b="1" dirty="0">
                <a:solidFill>
                  <a:srgbClr val="3F6228"/>
                </a:solidFill>
                <a:latin typeface="Arial" panose="020B0604020202020204" pitchFamily="34" charset="0"/>
                <a:cs typeface="Arial" panose="020B0604020202020204" pitchFamily="34" charset="0"/>
              </a:rPr>
              <a:t> </a:t>
            </a:r>
            <a:r>
              <a:rPr lang="lv-LV" altLang="lv-LV" sz="1400" dirty="0">
                <a:latin typeface="Arial" panose="020B0604020202020204" pitchFamily="34" charset="0"/>
                <a:cs typeface="Arial" panose="020B0604020202020204" pitchFamily="34" charset="0"/>
              </a:rPr>
              <a:t>dati tika svērti pēc pazīmēm: reģions, tautība, dzimums, vecums saskaņā ar </a:t>
            </a:r>
            <a:r>
              <a:rPr lang="en-GB" sz="1400" dirty="0">
                <a:latin typeface="Arial" panose="020B0604020202020204" pitchFamily="34" charset="0"/>
                <a:cs typeface="Arial" panose="020B0604020202020204" pitchFamily="34" charset="0"/>
              </a:rPr>
              <a:t>LR </a:t>
            </a:r>
            <a:r>
              <a:rPr lang="en-GB" sz="1400" dirty="0" err="1">
                <a:latin typeface="Arial" panose="020B0604020202020204" pitchFamily="34" charset="0"/>
                <a:cs typeface="Arial" panose="020B0604020202020204" pitchFamily="34" charset="0"/>
              </a:rPr>
              <a:t>IeM</a:t>
            </a:r>
            <a:r>
              <a:rPr lang="en-GB" sz="1400" dirty="0">
                <a:latin typeface="Arial" panose="020B0604020202020204" pitchFamily="34" charset="0"/>
                <a:cs typeface="Arial" panose="020B0604020202020204" pitchFamily="34" charset="0"/>
              </a:rPr>
              <a:t> PMLP </a:t>
            </a:r>
            <a:r>
              <a:rPr lang="en-GB" sz="1400" dirty="0" err="1">
                <a:latin typeface="Arial" panose="020B0604020202020204" pitchFamily="34" charset="0"/>
                <a:cs typeface="Arial" panose="020B0604020202020204" pitchFamily="34" charset="0"/>
              </a:rPr>
              <a:t>Iedz</a:t>
            </a:r>
            <a:r>
              <a:rPr lang="lv-LV" sz="1400" dirty="0">
                <a:latin typeface="Arial" panose="020B0604020202020204" pitchFamily="34" charset="0"/>
                <a:cs typeface="Arial" panose="020B0604020202020204" pitchFamily="34" charset="0"/>
              </a:rPr>
              <a:t>īvotāju</a:t>
            </a:r>
            <a:r>
              <a:rPr lang="en-GB" sz="1400" dirty="0">
                <a:latin typeface="Arial" panose="020B0604020202020204" pitchFamily="34" charset="0"/>
                <a:cs typeface="Arial" panose="020B0604020202020204" pitchFamily="34" charset="0"/>
              </a:rPr>
              <a:t> </a:t>
            </a:r>
            <a:r>
              <a:rPr lang="en-GB" sz="1400" dirty="0" err="1">
                <a:latin typeface="Arial" panose="020B0604020202020204" pitchFamily="34" charset="0"/>
                <a:cs typeface="Arial" panose="020B0604020202020204" pitchFamily="34" charset="0"/>
              </a:rPr>
              <a:t>reģ</a:t>
            </a:r>
            <a:r>
              <a:rPr lang="lv-LV" sz="1400" dirty="0">
                <a:latin typeface="Arial" panose="020B0604020202020204" pitchFamily="34" charset="0"/>
                <a:cs typeface="Arial" panose="020B0604020202020204" pitchFamily="34" charset="0"/>
              </a:rPr>
              <a:t>istra</a:t>
            </a:r>
            <a:r>
              <a:rPr lang="en-GB" sz="1400" dirty="0">
                <a:latin typeface="Arial" panose="020B0604020202020204" pitchFamily="34" charset="0"/>
                <a:cs typeface="Arial" panose="020B0604020202020204" pitchFamily="34" charset="0"/>
              </a:rPr>
              <a:t> </a:t>
            </a:r>
            <a:r>
              <a:rPr lang="en-GB" sz="1400" dirty="0" err="1">
                <a:latin typeface="Arial" panose="020B0604020202020204" pitchFamily="34" charset="0"/>
                <a:cs typeface="Arial" panose="020B0604020202020204" pitchFamily="34" charset="0"/>
              </a:rPr>
              <a:t>dati</a:t>
            </a:r>
            <a:r>
              <a:rPr lang="lv-LV" sz="1400" dirty="0">
                <a:latin typeface="Arial" panose="020B0604020202020204" pitchFamily="34" charset="0"/>
                <a:cs typeface="Arial" panose="020B0604020202020204" pitchFamily="34" charset="0"/>
              </a:rPr>
              <a:t>em</a:t>
            </a:r>
            <a:r>
              <a:rPr lang="en-GB" sz="1400" dirty="0">
                <a:latin typeface="Arial" panose="020B0604020202020204" pitchFamily="34" charset="0"/>
                <a:cs typeface="Arial" panose="020B0604020202020204" pitchFamily="34" charset="0"/>
              </a:rPr>
              <a:t> </a:t>
            </a:r>
            <a:r>
              <a:rPr lang="en-GB" sz="1400" dirty="0" err="1">
                <a:latin typeface="Arial" panose="020B0604020202020204" pitchFamily="34" charset="0"/>
                <a:cs typeface="Arial" panose="020B0604020202020204" pitchFamily="34" charset="0"/>
              </a:rPr>
              <a:t>uz</a:t>
            </a:r>
            <a:r>
              <a:rPr lang="en-GB" sz="1400" dirty="0">
                <a:latin typeface="Arial" panose="020B0604020202020204" pitchFamily="34" charset="0"/>
                <a:cs typeface="Arial" panose="020B0604020202020204" pitchFamily="34" charset="0"/>
              </a:rPr>
              <a:t> </a:t>
            </a:r>
            <a:r>
              <a:rPr lang="lv-LV" sz="1400" dirty="0">
                <a:latin typeface="Arial" panose="020B0604020202020204" pitchFamily="34" charset="0"/>
                <a:cs typeface="Arial" panose="020B0604020202020204" pitchFamily="34" charset="0"/>
              </a:rPr>
              <a:t>17.01.2019.</a:t>
            </a:r>
            <a:r>
              <a:rPr lang="lv-LV" altLang="lv-LV" sz="1400" dirty="0">
                <a:latin typeface="Arial" panose="020B0604020202020204" pitchFamily="34" charset="0"/>
                <a:cs typeface="Arial" panose="020B0604020202020204" pitchFamily="34" charset="0"/>
              </a:rPr>
              <a:t> Šajā materiālā norādīti svērti procenti un nesvērts respondentu skaits. </a:t>
            </a:r>
          </a:p>
          <a:p>
            <a:pPr marL="0" indent="0">
              <a:spcBef>
                <a:spcPts val="900"/>
              </a:spcBef>
              <a:buNone/>
              <a:defRPr/>
            </a:pPr>
            <a:endParaRPr lang="lv-LV" altLang="lv-LV" sz="1400" dirty="0">
              <a:latin typeface="Arial" panose="020B0604020202020204" pitchFamily="34" charset="0"/>
              <a:ea typeface="맑은 고딕" panose="020B0503020000020004" pitchFamily="34" charset="-127"/>
              <a:cs typeface="Arial" panose="020B0604020202020204" pitchFamily="34" charset="0"/>
            </a:endParaRPr>
          </a:p>
        </p:txBody>
      </p:sp>
    </p:spTree>
    <p:extLst>
      <p:ext uri="{BB962C8B-B14F-4D97-AF65-F5344CB8AC3E}">
        <p14:creationId xmlns:p14="http://schemas.microsoft.com/office/powerpoint/2010/main" val="3810606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BD94A59F-1C62-4827-B7FA-9AB7319461EE}"/>
              </a:ext>
            </a:extLst>
          </p:cNvPr>
          <p:cNvSpPr>
            <a:spLocks noGrp="1"/>
          </p:cNvSpPr>
          <p:nvPr>
            <p:ph type="title" idx="4294967295"/>
          </p:nvPr>
        </p:nvSpPr>
        <p:spPr>
          <a:xfrm>
            <a:off x="0" y="0"/>
            <a:ext cx="9144000" cy="569913"/>
          </a:xfrm>
        </p:spPr>
        <p:txBody>
          <a:bodyPr>
            <a:normAutofit/>
          </a:bodyPr>
          <a:lstStyle/>
          <a:p>
            <a:pPr algn="ctr" eaLnBrk="1" hangingPunct="1"/>
            <a:r>
              <a:rPr lang="lv-LV" altLang="ko-KR" sz="2000" dirty="0">
                <a:latin typeface="Arial" panose="020B0604020202020204" pitchFamily="34" charset="0"/>
                <a:cs typeface="Arial" panose="020B0604020202020204" pitchFamily="34" charset="0"/>
              </a:rPr>
              <a:t>Respondentu sociāli demogrāfiskais profils</a:t>
            </a:r>
            <a:endParaRPr lang="ko-KR" altLang="en-US" sz="2000" dirty="0">
              <a:latin typeface="Arial" panose="020B0604020202020204" pitchFamily="34" charset="0"/>
              <a:cs typeface="Arial" panose="020B0604020202020204" pitchFamily="34" charset="0"/>
            </a:endParaRPr>
          </a:p>
        </p:txBody>
      </p:sp>
      <p:graphicFrame>
        <p:nvGraphicFramePr>
          <p:cNvPr id="4" name="Chart 3">
            <a:extLst>
              <a:ext uri="{FF2B5EF4-FFF2-40B4-BE49-F238E27FC236}">
                <a16:creationId xmlns:a16="http://schemas.microsoft.com/office/drawing/2014/main" id="{39BD7049-3BCF-45EE-95AB-4701178E0853}"/>
              </a:ext>
            </a:extLst>
          </p:cNvPr>
          <p:cNvGraphicFramePr>
            <a:graphicFrameLocks/>
          </p:cNvGraphicFramePr>
          <p:nvPr>
            <p:extLst>
              <p:ext uri="{D42A27DB-BD31-4B8C-83A1-F6EECF244321}">
                <p14:modId xmlns:p14="http://schemas.microsoft.com/office/powerpoint/2010/main" val="550279713"/>
              </p:ext>
            </p:extLst>
          </p:nvPr>
        </p:nvGraphicFramePr>
        <p:xfrm>
          <a:off x="917634" y="672860"/>
          <a:ext cx="7429500" cy="592634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a:extLst>
              <a:ext uri="{FF2B5EF4-FFF2-40B4-BE49-F238E27FC236}">
                <a16:creationId xmlns:a16="http://schemas.microsoft.com/office/drawing/2014/main" id="{EEFA66BB-CF42-4946-B463-8AA8CCB1E6EA}"/>
              </a:ext>
            </a:extLst>
          </p:cNvPr>
          <p:cNvSpPr txBox="1">
            <a:spLocks noChangeArrowheads="1"/>
          </p:cNvSpPr>
          <p:nvPr/>
        </p:nvSpPr>
        <p:spPr bwMode="auto">
          <a:xfrm>
            <a:off x="4903694" y="2294335"/>
            <a:ext cx="332596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r" eaLnBrk="1" latinLnBrk="1" hangingPunct="1">
              <a:spcBef>
                <a:spcPct val="0"/>
              </a:spcBef>
              <a:buFontTx/>
              <a:buNone/>
            </a:pPr>
            <a:r>
              <a:rPr lang="lv-LV" altLang="ko-KR" sz="4400" b="1" dirty="0">
                <a:solidFill>
                  <a:srgbClr val="E18805"/>
                </a:solidFill>
                <a:ea typeface="맑은 고딕" panose="020B0503020000020004" pitchFamily="34" charset="-127"/>
              </a:rPr>
              <a:t>Galvenie secinājumi</a:t>
            </a:r>
            <a:endParaRPr lang="en-US" altLang="ko-KR" sz="4400" b="1" dirty="0">
              <a:solidFill>
                <a:srgbClr val="E18805"/>
              </a:solidFill>
              <a:ea typeface="맑은 고딕" panose="020B0503020000020004" pitchFamily="34" charset="-127"/>
            </a:endParaRPr>
          </a:p>
        </p:txBody>
      </p:sp>
    </p:spTree>
    <p:extLst>
      <p:ext uri="{BB962C8B-B14F-4D97-AF65-F5344CB8AC3E}">
        <p14:creationId xmlns:p14="http://schemas.microsoft.com/office/powerpoint/2010/main" val="3641809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FB9CC527-41CF-4AA3-8C2D-2EDC679BC414}"/>
              </a:ext>
            </a:extLst>
          </p:cNvPr>
          <p:cNvSpPr>
            <a:spLocks noGrp="1"/>
          </p:cNvSpPr>
          <p:nvPr>
            <p:ph type="title" idx="4294967295"/>
          </p:nvPr>
        </p:nvSpPr>
        <p:spPr>
          <a:xfrm>
            <a:off x="0" y="0"/>
            <a:ext cx="9144000" cy="806450"/>
          </a:xfrm>
        </p:spPr>
        <p:txBody>
          <a:bodyPr>
            <a:normAutofit/>
          </a:bodyPr>
          <a:lstStyle/>
          <a:p>
            <a:pPr marL="627063" algn="l" eaLnBrk="1" hangingPunct="1"/>
            <a:r>
              <a:rPr lang="lv-LV" altLang="ko-KR" sz="2400" dirty="0">
                <a:latin typeface="Arial" panose="020B0604020202020204" pitchFamily="34" charset="0"/>
                <a:cs typeface="Arial" panose="020B0604020202020204" pitchFamily="34" charset="0"/>
              </a:rPr>
              <a:t>Galvenie secinājumi</a:t>
            </a:r>
            <a:endParaRPr lang="ko-KR" altLang="en-US" sz="24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28057B0-1A27-47B6-B8BF-D783A0341C4F}"/>
              </a:ext>
            </a:extLst>
          </p:cNvPr>
          <p:cNvSpPr txBox="1"/>
          <p:nvPr/>
        </p:nvSpPr>
        <p:spPr>
          <a:xfrm>
            <a:off x="334458" y="782381"/>
            <a:ext cx="8464485" cy="5330370"/>
          </a:xfrm>
          <a:prstGeom prst="rect">
            <a:avLst/>
          </a:prstGeom>
          <a:noFill/>
        </p:spPr>
        <p:txBody>
          <a:bodyPr wrap="square">
            <a:spAutoFit/>
          </a:bodyPr>
          <a:lstStyle/>
          <a:p>
            <a:pPr marL="285750" indent="-285750" fontAlgn="auto">
              <a:lnSpc>
                <a:spcPct val="130000"/>
              </a:lnSpc>
              <a:spcBef>
                <a:spcPts val="1200"/>
              </a:spcBef>
              <a:spcAft>
                <a:spcPts val="0"/>
              </a:spcAft>
              <a:buClr>
                <a:srgbClr val="2A6867"/>
              </a:buClr>
              <a:buFont typeface="Wingdings" panose="05000000000000000000" pitchFamily="2" charset="2"/>
              <a:buChar char="Ø"/>
              <a:defRPr/>
            </a:pPr>
            <a:r>
              <a:rPr lang="lv-LV" sz="1200" dirty="0">
                <a:latin typeface="Arial" panose="020B0604020202020204" pitchFamily="34" charset="0"/>
                <a:cs typeface="Arial" panose="020B0604020202020204" pitchFamily="34" charset="0"/>
              </a:rPr>
              <a:t>2019. gada decembra Latvijas iedzīvotāju aptaujas dati liecina, ka vairāk nekā trešdaļa jeb 35% iedzīvotāju ziņotu, ja saskartos ar šādās iestādēs strādājošo rīcību, kas būtu pretlikumīga: Valsts policija, Pašvaldības policija, Pilsonības un migrācijas lietu pārvalde, Valsts ugunsdzēsības un glābšanas dienests, Valsts robežsardze, Iekšlietu ministrijas Informācijas centrs, Nodrošinājuma valsts aģentūra, Ieslodzījuma vietu pārvalde (ieslodzījuma vietas), Ostas policija. Turpretī kopumā vairāk nekā puse jeb 53% iedzīvotāju par to neziņotu; biežāk minētie iemesli ir sekojoši:</a:t>
            </a:r>
          </a:p>
          <a:p>
            <a:pPr marL="534988" indent="-173038" fontAlgn="auto">
              <a:lnSpc>
                <a:spcPct val="130000"/>
              </a:lnSpc>
              <a:spcAft>
                <a:spcPts val="0"/>
              </a:spcAft>
              <a:buClr>
                <a:srgbClr val="2A6867"/>
              </a:buClr>
              <a:buFont typeface="Wingdings" panose="05000000000000000000" pitchFamily="2" charset="2"/>
              <a:buChar char="ü"/>
              <a:defRPr/>
            </a:pPr>
            <a:r>
              <a:rPr lang="lv-LV" sz="1200" dirty="0">
                <a:latin typeface="Arial" panose="020B0604020202020204" pitchFamily="34" charset="0"/>
                <a:cs typeface="Arial" panose="020B0604020202020204" pitchFamily="34" charset="0"/>
              </a:rPr>
              <a:t>Nē, neziņotu, jo tāpat neko nepanākšu (31%);</a:t>
            </a:r>
          </a:p>
          <a:p>
            <a:pPr marL="534988" indent="-173038" fontAlgn="auto">
              <a:lnSpc>
                <a:spcPct val="130000"/>
              </a:lnSpc>
              <a:spcAft>
                <a:spcPts val="0"/>
              </a:spcAft>
              <a:buClr>
                <a:srgbClr val="2A6867"/>
              </a:buClr>
              <a:buFont typeface="Wingdings" panose="05000000000000000000" pitchFamily="2" charset="2"/>
              <a:buChar char="ü"/>
              <a:defRPr/>
            </a:pPr>
            <a:r>
              <a:rPr lang="lv-LV" sz="1200" dirty="0">
                <a:latin typeface="Arial" panose="020B0604020202020204" pitchFamily="34" charset="0"/>
                <a:cs typeface="Arial" panose="020B0604020202020204" pitchFamily="34" charset="0"/>
              </a:rPr>
              <a:t>Nē, neziņotu, jo nav vēlme iesaistīties pārkāpuma izskatīšanas procesā (20%).</a:t>
            </a:r>
          </a:p>
          <a:p>
            <a:pPr marL="285750" indent="-285750" fontAlgn="auto">
              <a:lnSpc>
                <a:spcPct val="130000"/>
              </a:lnSpc>
              <a:spcBef>
                <a:spcPts val="600"/>
              </a:spcBef>
              <a:spcAft>
                <a:spcPts val="0"/>
              </a:spcAft>
              <a:buClr>
                <a:srgbClr val="2A6867"/>
              </a:buClr>
              <a:buFont typeface="Wingdings" panose="05000000000000000000" pitchFamily="2" charset="2"/>
              <a:buChar char="Ø"/>
              <a:defRPr/>
            </a:pPr>
            <a:r>
              <a:rPr lang="lv-LV" sz="1200" dirty="0">
                <a:latin typeface="Arial" panose="020B0604020202020204" pitchFamily="34" charset="0"/>
                <a:cs typeface="Arial" panose="020B0604020202020204" pitchFamily="34" charset="0"/>
              </a:rPr>
              <a:t>Jau retāk minēti sekojoši iemesli neziņošanai par šo iestāžu darbinieku pretlikumīgu rīcību:</a:t>
            </a:r>
          </a:p>
          <a:p>
            <a:pPr marL="534988" indent="-173038" fontAlgn="auto">
              <a:lnSpc>
                <a:spcPct val="130000"/>
              </a:lnSpc>
              <a:spcAft>
                <a:spcPts val="0"/>
              </a:spcAft>
              <a:buClr>
                <a:srgbClr val="2A6867"/>
              </a:buClr>
              <a:buFont typeface="Wingdings" panose="05000000000000000000" pitchFamily="2" charset="2"/>
              <a:buChar char="ü"/>
              <a:defRPr/>
            </a:pPr>
            <a:r>
              <a:rPr lang="lv-LV" sz="1200" dirty="0">
                <a:latin typeface="Arial" panose="020B0604020202020204" pitchFamily="34" charset="0"/>
                <a:cs typeface="Arial" panose="020B0604020202020204" pitchFamily="34" charset="0"/>
              </a:rPr>
              <a:t>Nē, neziņotu laika trūkuma dēļ (6%);</a:t>
            </a:r>
          </a:p>
          <a:p>
            <a:pPr marL="534988" indent="-173038" fontAlgn="auto">
              <a:lnSpc>
                <a:spcPct val="130000"/>
              </a:lnSpc>
              <a:spcAft>
                <a:spcPts val="0"/>
              </a:spcAft>
              <a:buClr>
                <a:srgbClr val="2A6867"/>
              </a:buClr>
              <a:buFont typeface="Wingdings" panose="05000000000000000000" pitchFamily="2" charset="2"/>
              <a:buChar char="ü"/>
              <a:defRPr/>
            </a:pPr>
            <a:r>
              <a:rPr lang="lv-LV" sz="1200" dirty="0">
                <a:latin typeface="Arial" panose="020B0604020202020204" pitchFamily="34" charset="0"/>
                <a:cs typeface="Arial" panose="020B0604020202020204" pitchFamily="34" charset="0"/>
              </a:rPr>
              <a:t>Nē, neziņotu, jo ir bailes no atriebības (5%);</a:t>
            </a:r>
          </a:p>
          <a:p>
            <a:pPr marL="534988" indent="-173038" fontAlgn="auto">
              <a:lnSpc>
                <a:spcPct val="130000"/>
              </a:lnSpc>
              <a:spcAft>
                <a:spcPts val="0"/>
              </a:spcAft>
              <a:buClr>
                <a:srgbClr val="2A6867"/>
              </a:buClr>
              <a:buFont typeface="Wingdings" panose="05000000000000000000" pitchFamily="2" charset="2"/>
              <a:buChar char="ü"/>
              <a:defRPr/>
            </a:pPr>
            <a:r>
              <a:rPr lang="lv-LV" sz="1200" dirty="0">
                <a:latin typeface="Arial" panose="020B0604020202020204" pitchFamily="34" charset="0"/>
                <a:cs typeface="Arial" panose="020B0604020202020204" pitchFamily="34" charset="0"/>
              </a:rPr>
              <a:t>Nē, neziņotu, jo ir negatīva pieredze (5%).</a:t>
            </a:r>
          </a:p>
          <a:p>
            <a:pPr marL="285750" indent="-285750" fontAlgn="auto">
              <a:lnSpc>
                <a:spcPct val="130000"/>
              </a:lnSpc>
              <a:spcBef>
                <a:spcPts val="600"/>
              </a:spcBef>
              <a:spcAft>
                <a:spcPts val="0"/>
              </a:spcAft>
              <a:buClr>
                <a:srgbClr val="2A6867"/>
              </a:buClr>
              <a:buFont typeface="Wingdings" panose="05000000000000000000" pitchFamily="2" charset="2"/>
              <a:buChar char="Ø"/>
              <a:defRPr/>
            </a:pPr>
            <a:r>
              <a:rPr lang="lv-LV" sz="1200" dirty="0">
                <a:latin typeface="Arial" panose="020B0604020202020204" pitchFamily="34" charset="0"/>
                <a:cs typeface="Arial" panose="020B0604020202020204" pitchFamily="34" charset="0"/>
              </a:rPr>
              <a:t>Jāatzīmē, ka salīdzinoši biežāk par minēto iestāžu darbinieku pretlikumīgu rīcību ziņotu iedzīvotāji ar augstiem ienākumiem (47%).</a:t>
            </a:r>
          </a:p>
          <a:p>
            <a:pPr marL="285750" indent="-285750" fontAlgn="auto">
              <a:lnSpc>
                <a:spcPct val="130000"/>
              </a:lnSpc>
              <a:spcBef>
                <a:spcPts val="1200"/>
              </a:spcBef>
              <a:spcAft>
                <a:spcPts val="0"/>
              </a:spcAft>
              <a:buClr>
                <a:srgbClr val="2A6867"/>
              </a:buClr>
              <a:buFont typeface="Wingdings" panose="05000000000000000000" pitchFamily="2" charset="2"/>
              <a:buChar char="Ø"/>
              <a:defRPr/>
            </a:pPr>
            <a:r>
              <a:rPr lang="lv-LV" sz="1200" dirty="0">
                <a:latin typeface="Arial" panose="020B0604020202020204" pitchFamily="34" charset="0"/>
                <a:cs typeface="Arial" panose="020B0604020202020204" pitchFamily="34" charset="0"/>
              </a:rPr>
              <a:t>Saskaņā ar aptaujas datiem, 17% iedzīvotāju norādījuši, ka pēdējo 5 gadu laikā viņi vai viņu ģimenes locekļi ir nonākuši situācijā, kad piedzīvots pārkāpums no iepriekš uzskaitīto iestāžu nodarbināto puses, bet par to nav ziņots, turpretī 78% nav bijuši tādā situācijā.</a:t>
            </a:r>
          </a:p>
          <a:p>
            <a:pPr marL="285750" indent="-285750" fontAlgn="auto">
              <a:lnSpc>
                <a:spcPct val="130000"/>
              </a:lnSpc>
              <a:spcBef>
                <a:spcPts val="1200"/>
              </a:spcBef>
              <a:spcAft>
                <a:spcPts val="0"/>
              </a:spcAft>
              <a:buClr>
                <a:srgbClr val="2A6867"/>
              </a:buClr>
              <a:buFont typeface="Wingdings" panose="05000000000000000000" pitchFamily="2" charset="2"/>
              <a:buChar char="Ø"/>
              <a:defRPr/>
            </a:pPr>
            <a:r>
              <a:rPr lang="lv-LV" sz="1200" dirty="0">
                <a:latin typeface="Arial" panose="020B0604020202020204" pitchFamily="34" charset="0"/>
                <a:cs typeface="Arial" panose="020B0604020202020204" pitchFamily="34" charset="0"/>
              </a:rPr>
              <a:t>Domājot par to, vai policijas amatpersonas drīkst pielietot fizisku spēku un speciālos līdzekļus (piemēram, roku dzelžus, sasiešanas līdzekļus, steku, elektrošoku, gāzes baloniņu, u.c.), lai nodrošinātu sabiedrisko kārtību un drošību, kopumā vairāk nekā puse jeb 57% iedzīvotāju uzskata, ka tās to drīkst (noteikti drīkst: 17%, vairāk sliecos domāt, ka drīkst: 39%), turpretī kopumā 35% - ka nedrīkst (noteikti nedrīkst: 13%, vairāk sliecos domāt, ka nedrīkst: 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a:extLst>
              <a:ext uri="{FF2B5EF4-FFF2-40B4-BE49-F238E27FC236}">
                <a16:creationId xmlns:a16="http://schemas.microsoft.com/office/drawing/2014/main" id="{EEFA66BB-CF42-4946-B463-8AA8CCB1E6EA}"/>
              </a:ext>
            </a:extLst>
          </p:cNvPr>
          <p:cNvSpPr txBox="1">
            <a:spLocks noChangeArrowheads="1"/>
          </p:cNvSpPr>
          <p:nvPr/>
        </p:nvSpPr>
        <p:spPr bwMode="auto">
          <a:xfrm>
            <a:off x="5232853" y="2294335"/>
            <a:ext cx="2996804"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r" eaLnBrk="1" latinLnBrk="1" hangingPunct="1">
              <a:spcBef>
                <a:spcPct val="0"/>
              </a:spcBef>
              <a:buFontTx/>
              <a:buNone/>
            </a:pPr>
            <a:r>
              <a:rPr lang="lv-LV" altLang="ko-KR" sz="4400" b="1" dirty="0">
                <a:solidFill>
                  <a:srgbClr val="E18805"/>
                </a:solidFill>
                <a:ea typeface="맑은 고딕" panose="020B0503020000020004" pitchFamily="34" charset="-127"/>
              </a:rPr>
              <a:t>Galvenie rezultāti</a:t>
            </a:r>
            <a:endParaRPr lang="en-US" altLang="ko-KR" sz="4400" b="1" dirty="0">
              <a:solidFill>
                <a:srgbClr val="E18805"/>
              </a:solidFill>
              <a:ea typeface="맑은 고딕" panose="020B0503020000020004" pitchFamily="34" charset="-127"/>
            </a:endParaRPr>
          </a:p>
        </p:txBody>
      </p:sp>
    </p:spTree>
    <p:extLst>
      <p:ext uri="{BB962C8B-B14F-4D97-AF65-F5344CB8AC3E}">
        <p14:creationId xmlns:p14="http://schemas.microsoft.com/office/powerpoint/2010/main" val="29503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0"/>
            <a:ext cx="9144000" cy="108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2200" dirty="0">
                <a:ea typeface="맑은 고딕" panose="020B0503020000020004" pitchFamily="34" charset="-127"/>
              </a:rPr>
              <a:t>Iedzīvotāju īpatsvars, kas ziņotu par pieredzētu </a:t>
            </a:r>
          </a:p>
          <a:p>
            <a:pPr algn="ctr">
              <a:spcBef>
                <a:spcPct val="0"/>
              </a:spcBef>
              <a:buNone/>
            </a:pPr>
            <a:r>
              <a:rPr lang="lv-LV" altLang="ko-KR" sz="2200" dirty="0">
                <a:ea typeface="맑은 고딕" panose="020B0503020000020004" pitchFamily="34" charset="-127"/>
              </a:rPr>
              <a:t>atsevišķās valsts iestādēs strādājošo nelikumīgu rīcību</a:t>
            </a:r>
          </a:p>
        </p:txBody>
      </p:sp>
      <p:graphicFrame>
        <p:nvGraphicFramePr>
          <p:cNvPr id="4" name="Chart 3">
            <a:extLst>
              <a:ext uri="{FF2B5EF4-FFF2-40B4-BE49-F238E27FC236}">
                <a16:creationId xmlns:a16="http://schemas.microsoft.com/office/drawing/2014/main" id="{253E2B85-2EF8-4695-8884-E6F00E0E812C}"/>
              </a:ext>
            </a:extLst>
          </p:cNvPr>
          <p:cNvGraphicFramePr>
            <a:graphicFrameLocks/>
          </p:cNvGraphicFramePr>
          <p:nvPr>
            <p:extLst>
              <p:ext uri="{D42A27DB-BD31-4B8C-83A1-F6EECF244321}">
                <p14:modId xmlns:p14="http://schemas.microsoft.com/office/powerpoint/2010/main" val="3675756686"/>
              </p:ext>
            </p:extLst>
          </p:nvPr>
        </p:nvGraphicFramePr>
        <p:xfrm>
          <a:off x="241281" y="1061048"/>
          <a:ext cx="8639174" cy="474452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A353CC7F-C1E1-41F1-A889-871B8D51568B}"/>
              </a:ext>
            </a:extLst>
          </p:cNvPr>
          <p:cNvSpPr txBox="1"/>
          <p:nvPr/>
        </p:nvSpPr>
        <p:spPr>
          <a:xfrm>
            <a:off x="667221" y="5780782"/>
            <a:ext cx="3185487" cy="1077218"/>
          </a:xfrm>
          <a:prstGeom prst="rect">
            <a:avLst/>
          </a:prstGeom>
          <a:noFill/>
        </p:spPr>
        <p:txBody>
          <a:bodyPr wrap="none" rtlCol="0">
            <a:spAutoFit/>
          </a:bodyPr>
          <a:lstStyle/>
          <a:p>
            <a:r>
              <a:rPr lang="lv-LV" sz="800" u="sng" dirty="0">
                <a:latin typeface="Arial" panose="020B0604020202020204" pitchFamily="34" charset="0"/>
                <a:cs typeface="Arial" panose="020B0604020202020204" pitchFamily="34" charset="0"/>
              </a:rPr>
              <a:t>*Citas respondentu minētās atbildes:</a:t>
            </a:r>
          </a:p>
          <a:p>
            <a:r>
              <a:rPr lang="lv-LV" sz="800" dirty="0">
                <a:latin typeface="Arial" panose="020B0604020202020204" pitchFamily="34" charset="0"/>
                <a:cs typeface="Arial" panose="020B0604020202020204" pitchFamily="34" charset="0"/>
              </a:rPr>
              <a:t>Jo nezinu, kur jāziņo		 	minēts 2 reizes</a:t>
            </a:r>
          </a:p>
          <a:p>
            <a:r>
              <a:rPr lang="lv-LV" sz="800" dirty="0">
                <a:latin typeface="Arial" panose="020B0604020202020204" pitchFamily="34" charset="0"/>
                <a:cs typeface="Arial" panose="020B0604020202020204" pitchFamily="34" charset="0"/>
              </a:rPr>
              <a:t>Jo katrs atbild par sevi			minēts 2 reizes</a:t>
            </a:r>
          </a:p>
          <a:p>
            <a:r>
              <a:rPr lang="lv-LV" sz="800" dirty="0">
                <a:latin typeface="Arial" panose="020B0604020202020204" pitchFamily="34" charset="0"/>
                <a:cs typeface="Arial" panose="020B0604020202020204" pitchFamily="34" charset="0"/>
              </a:rPr>
              <a:t>negribu būt nodevēja			minēts 1 reizi</a:t>
            </a:r>
          </a:p>
          <a:p>
            <a:r>
              <a:rPr lang="lv-LV" sz="800" dirty="0">
                <a:latin typeface="Arial" panose="020B0604020202020204" pitchFamily="34" charset="0"/>
                <a:cs typeface="Arial" panose="020B0604020202020204" pitchFamily="34" charset="0"/>
              </a:rPr>
              <a:t>neesmu domājis, kas un kā būtu jādara		minēts 1 reizi</a:t>
            </a:r>
          </a:p>
          <a:p>
            <a:r>
              <a:rPr lang="lv-LV" sz="800" dirty="0">
                <a:latin typeface="Arial" panose="020B0604020202020204" pitchFamily="34" charset="0"/>
                <a:cs typeface="Arial" panose="020B0604020202020204" pitchFamily="34" charset="0"/>
              </a:rPr>
              <a:t>kāds cits būs uzņēmīgāks un ziņos		minēts 1 reizi</a:t>
            </a:r>
          </a:p>
          <a:p>
            <a:r>
              <a:rPr lang="lv-LV" sz="800" dirty="0">
                <a:latin typeface="Arial" panose="020B0604020202020204" pitchFamily="34" charset="0"/>
                <a:cs typeface="Arial" panose="020B0604020202020204" pitchFamily="34" charset="0"/>
              </a:rPr>
              <a:t>jo neuzticos nevienam			minēts 1 reizi</a:t>
            </a:r>
          </a:p>
          <a:p>
            <a:r>
              <a:rPr lang="lv-LV" sz="800" dirty="0">
                <a:latin typeface="Arial" panose="020B0604020202020204" pitchFamily="34" charset="0"/>
                <a:cs typeface="Arial" panose="020B0604020202020204" pitchFamily="34" charset="0"/>
              </a:rPr>
              <a:t>jo ir vienalga				minēts 1 reizi</a:t>
            </a:r>
          </a:p>
        </p:txBody>
      </p:sp>
    </p:spTree>
    <p:extLst>
      <p:ext uri="{BB962C8B-B14F-4D97-AF65-F5344CB8AC3E}">
        <p14:creationId xmlns:p14="http://schemas.microsoft.com/office/powerpoint/2010/main" val="193547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0B859002-BB27-4281-97FF-A2FE6D49B49A}"/>
              </a:ext>
            </a:extLst>
          </p:cNvPr>
          <p:cNvSpPr txBox="1">
            <a:spLocks/>
          </p:cNvSpPr>
          <p:nvPr/>
        </p:nvSpPr>
        <p:spPr bwMode="auto">
          <a:xfrm>
            <a:off x="0" y="2"/>
            <a:ext cx="9144000" cy="787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Gulim" panose="020B0600000101010101" pitchFamily="34" charset="-127"/>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Gulim" panose="020B0600000101010101" pitchFamily="34" charset="-127"/>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Gulim" panose="020B0600000101010101" pitchFamily="34" charset="-127"/>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Gulim" panose="020B0600000101010101" pitchFamily="34" charset="-127"/>
              </a:defRPr>
            </a:lvl9pPr>
          </a:lstStyle>
          <a:p>
            <a:pPr algn="ctr">
              <a:spcBef>
                <a:spcPct val="0"/>
              </a:spcBef>
              <a:buNone/>
            </a:pPr>
            <a:r>
              <a:rPr lang="lv-LV" altLang="ko-KR" sz="1800" dirty="0">
                <a:ea typeface="맑은 고딕" panose="020B0503020000020004" pitchFamily="34" charset="-127"/>
              </a:rPr>
              <a:t>Iedzīvotāju īpatsvars, kas ziņotu par pieredzētu </a:t>
            </a:r>
          </a:p>
          <a:p>
            <a:pPr algn="ctr">
              <a:spcBef>
                <a:spcPct val="0"/>
              </a:spcBef>
              <a:buNone/>
            </a:pPr>
            <a:r>
              <a:rPr lang="lv-LV" altLang="ko-KR" sz="1800" dirty="0">
                <a:ea typeface="맑은 고딕" panose="020B0503020000020004" pitchFamily="34" charset="-127"/>
              </a:rPr>
              <a:t>atsevišķās valsts iestādēs strādājošo nelikumīgu rīcību</a:t>
            </a:r>
          </a:p>
        </p:txBody>
      </p:sp>
      <p:sp>
        <p:nvSpPr>
          <p:cNvPr id="11" name="TextBox 10">
            <a:extLst>
              <a:ext uri="{FF2B5EF4-FFF2-40B4-BE49-F238E27FC236}">
                <a16:creationId xmlns:a16="http://schemas.microsoft.com/office/drawing/2014/main" id="{3C5FFB88-EE58-4DCB-8987-CFC262E27F2B}"/>
              </a:ext>
            </a:extLst>
          </p:cNvPr>
          <p:cNvSpPr txBox="1"/>
          <p:nvPr/>
        </p:nvSpPr>
        <p:spPr>
          <a:xfrm>
            <a:off x="389504" y="726507"/>
            <a:ext cx="3050835" cy="307777"/>
          </a:xfrm>
          <a:prstGeom prst="rect">
            <a:avLst/>
          </a:prstGeom>
          <a:noFill/>
        </p:spPr>
        <p:txBody>
          <a:bodyPr wrap="none" rtlCol="0">
            <a:spAutoFit/>
          </a:bodyPr>
          <a:lstStyle/>
          <a:p>
            <a:r>
              <a:rPr lang="lv-LV" sz="1400" dirty="0">
                <a:latin typeface="Arial" panose="020B0604020202020204" pitchFamily="34" charset="0"/>
                <a:cs typeface="Arial" panose="020B0604020202020204" pitchFamily="34" charset="0"/>
              </a:rPr>
              <a:t>Atbildes dažādās iedzīvotāju grupās</a:t>
            </a:r>
          </a:p>
        </p:txBody>
      </p:sp>
      <p:graphicFrame>
        <p:nvGraphicFramePr>
          <p:cNvPr id="4" name="Chart 3">
            <a:extLst>
              <a:ext uri="{FF2B5EF4-FFF2-40B4-BE49-F238E27FC236}">
                <a16:creationId xmlns:a16="http://schemas.microsoft.com/office/drawing/2014/main" id="{90BED768-0E66-4F3A-95EC-BDCE844470F7}"/>
              </a:ext>
            </a:extLst>
          </p:cNvPr>
          <p:cNvGraphicFramePr>
            <a:graphicFrameLocks/>
          </p:cNvGraphicFramePr>
          <p:nvPr>
            <p:extLst>
              <p:ext uri="{D42A27DB-BD31-4B8C-83A1-F6EECF244321}">
                <p14:modId xmlns:p14="http://schemas.microsoft.com/office/powerpoint/2010/main" val="747363834"/>
              </p:ext>
            </p:extLst>
          </p:nvPr>
        </p:nvGraphicFramePr>
        <p:xfrm>
          <a:off x="434690" y="966157"/>
          <a:ext cx="8447148" cy="56848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469146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Retrospect</Template>
  <TotalTime>7642</TotalTime>
  <Words>1901</Words>
  <Application>Microsoft Office PowerPoint</Application>
  <PresentationFormat>On-screen Show (4:3)</PresentationFormat>
  <Paragraphs>465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Tahoma</vt:lpstr>
      <vt:lpstr>Times New Roman</vt:lpstr>
      <vt:lpstr>Wingdings</vt:lpstr>
      <vt:lpstr>Office Theme</vt:lpstr>
      <vt:lpstr>PowerPoint Presentation</vt:lpstr>
      <vt:lpstr>Saturs</vt:lpstr>
      <vt:lpstr>Pētījuma apraksts</vt:lpstr>
      <vt:lpstr>Respondentu sociāli demogrāfiskais profils</vt:lpstr>
      <vt:lpstr>PowerPoint Presentation</vt:lpstr>
      <vt:lpstr>Galvenie secinājumi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A</dc:creator>
  <cp:lastModifiedBy>Mara A</cp:lastModifiedBy>
  <cp:revision>1170</cp:revision>
  <cp:lastPrinted>2019-12-19T11:54:23Z</cp:lastPrinted>
  <dcterms:created xsi:type="dcterms:W3CDTF">2018-06-08T13:58:08Z</dcterms:created>
  <dcterms:modified xsi:type="dcterms:W3CDTF">2019-12-19T13:15:11Z</dcterms:modified>
</cp:coreProperties>
</file>